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hA/JIkGvb235e0BH7oJL4ZmGXu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6"/>
          <p:cNvSpPr/>
          <p:nvPr>
            <p:ph idx="2" type="pic"/>
          </p:nvPr>
        </p:nvSpPr>
        <p:spPr>
          <a:xfrm>
            <a:off x="5183188" y="987425"/>
            <a:ext cx="6172200" cy="4873625"/>
          </a:xfrm>
          <a:prstGeom prst="rect">
            <a:avLst/>
          </a:prstGeom>
          <a:noFill/>
          <a:ln>
            <a:noFill/>
          </a:ln>
        </p:spPr>
      </p:sp>
      <p:sp>
        <p:nvSpPr>
          <p:cNvPr id="68" name="Google Shape;68;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10" Type="http://schemas.openxmlformats.org/officeDocument/2006/relationships/image" Target="../media/image9.png"/><Relationship Id="rId9"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22.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11.png"/><Relationship Id="rId11" Type="http://schemas.openxmlformats.org/officeDocument/2006/relationships/image" Target="../media/image12.png"/><Relationship Id="rId10" Type="http://schemas.openxmlformats.org/officeDocument/2006/relationships/image" Target="../media/image21.png"/><Relationship Id="rId9"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9.png"/><Relationship Id="rId10" Type="http://schemas.openxmlformats.org/officeDocument/2006/relationships/image" Target="../media/image44.png"/><Relationship Id="rId9"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35.png"/><Relationship Id="rId7" Type="http://schemas.openxmlformats.org/officeDocument/2006/relationships/image" Target="../media/image32.png"/><Relationship Id="rId8"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0" y="74814"/>
            <a:ext cx="12192000" cy="1105593"/>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Objective: To assist decision making when modifying a rainwater collection system.</a:t>
            </a:r>
            <a:endParaRPr/>
          </a:p>
          <a:p>
            <a:pPr indent="0" lvl="0" marL="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How? Assessing the influence of operational variables in the probability of failure of the system</a:t>
            </a:r>
            <a:endParaRPr/>
          </a:p>
        </p:txBody>
      </p:sp>
      <p:sp>
        <p:nvSpPr>
          <p:cNvPr id="89" name="Google Shape;89;p1"/>
          <p:cNvSpPr/>
          <p:nvPr/>
        </p:nvSpPr>
        <p:spPr>
          <a:xfrm>
            <a:off x="293716" y="1332808"/>
            <a:ext cx="11629506" cy="404552"/>
          </a:xfrm>
          <a:prstGeom prst="roundRect">
            <a:avLst>
              <a:gd fmla="val 16667" name="adj"/>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Failure: Water going out of the 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10"/>
          <p:cNvPicPr preferRelativeResize="0"/>
          <p:nvPr/>
        </p:nvPicPr>
        <p:blipFill rotWithShape="1">
          <a:blip r:embed="rId3">
            <a:alphaModFix/>
          </a:blip>
          <a:srcRect b="0" l="0" r="0" t="0"/>
          <a:stretch/>
        </p:blipFill>
        <p:spPr>
          <a:xfrm>
            <a:off x="1518268" y="0"/>
            <a:ext cx="9155463" cy="6857999"/>
          </a:xfrm>
          <a:prstGeom prst="rect">
            <a:avLst/>
          </a:prstGeom>
          <a:noFill/>
          <a:ln>
            <a:noFill/>
          </a:ln>
        </p:spPr>
      </p:pic>
      <p:pic>
        <p:nvPicPr>
          <p:cNvPr id="212" name="Google Shape;212;p10"/>
          <p:cNvPicPr preferRelativeResize="0"/>
          <p:nvPr/>
        </p:nvPicPr>
        <p:blipFill rotWithShape="1">
          <a:blip r:embed="rId4">
            <a:alphaModFix/>
          </a:blip>
          <a:srcRect b="0" l="0" r="0" t="0"/>
          <a:stretch/>
        </p:blipFill>
        <p:spPr>
          <a:xfrm>
            <a:off x="8295957" y="3316778"/>
            <a:ext cx="3294755" cy="3429000"/>
          </a:xfrm>
          <a:prstGeom prst="rect">
            <a:avLst/>
          </a:prstGeom>
          <a:noFill/>
          <a:ln>
            <a:noFill/>
          </a:ln>
        </p:spPr>
      </p:pic>
      <p:sp>
        <p:nvSpPr>
          <p:cNvPr id="213" name="Google Shape;213;p10"/>
          <p:cNvSpPr/>
          <p:nvPr/>
        </p:nvSpPr>
        <p:spPr>
          <a:xfrm>
            <a:off x="2881082" y="3316778"/>
            <a:ext cx="781397" cy="764771"/>
          </a:xfrm>
          <a:prstGeom prst="ellipse">
            <a:avLst/>
          </a:prstGeom>
          <a:noFill/>
          <a:ln cap="flat" cmpd="sng" w="571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1"/>
          <p:cNvPicPr preferRelativeResize="0"/>
          <p:nvPr/>
        </p:nvPicPr>
        <p:blipFill rotWithShape="1">
          <a:blip r:embed="rId3">
            <a:alphaModFix/>
          </a:blip>
          <a:srcRect b="0" l="0" r="0" t="0"/>
          <a:stretch/>
        </p:blipFill>
        <p:spPr>
          <a:xfrm>
            <a:off x="1069241" y="0"/>
            <a:ext cx="10072524" cy="68709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12"/>
          <p:cNvPicPr preferRelativeResize="0"/>
          <p:nvPr/>
        </p:nvPicPr>
        <p:blipFill rotWithShape="1">
          <a:blip r:embed="rId3">
            <a:alphaModFix/>
          </a:blip>
          <a:srcRect b="0" l="0" r="0" t="0"/>
          <a:stretch/>
        </p:blipFill>
        <p:spPr>
          <a:xfrm>
            <a:off x="72223" y="0"/>
            <a:ext cx="8007569" cy="6858000"/>
          </a:xfrm>
          <a:prstGeom prst="rect">
            <a:avLst/>
          </a:prstGeom>
          <a:noFill/>
          <a:ln>
            <a:noFill/>
          </a:ln>
        </p:spPr>
      </p:pic>
      <p:pic>
        <p:nvPicPr>
          <p:cNvPr id="224" name="Google Shape;224;p12"/>
          <p:cNvPicPr preferRelativeResize="0"/>
          <p:nvPr/>
        </p:nvPicPr>
        <p:blipFill rotWithShape="1">
          <a:blip r:embed="rId4">
            <a:alphaModFix/>
          </a:blip>
          <a:srcRect b="0" l="0" r="0" t="0"/>
          <a:stretch/>
        </p:blipFill>
        <p:spPr>
          <a:xfrm>
            <a:off x="7266933" y="108065"/>
            <a:ext cx="4852844" cy="6736889"/>
          </a:xfrm>
          <a:prstGeom prst="rect">
            <a:avLst/>
          </a:prstGeom>
          <a:noFill/>
          <a:ln>
            <a:noFill/>
          </a:ln>
        </p:spPr>
      </p:pic>
      <p:sp>
        <p:nvSpPr>
          <p:cNvPr id="225" name="Google Shape;225;p12"/>
          <p:cNvSpPr/>
          <p:nvPr/>
        </p:nvSpPr>
        <p:spPr>
          <a:xfrm>
            <a:off x="3783540" y="1111738"/>
            <a:ext cx="781397" cy="764771"/>
          </a:xfrm>
          <a:prstGeom prst="ellipse">
            <a:avLst/>
          </a:prstGeom>
          <a:noFill/>
          <a:ln cap="flat" cmpd="sng" w="571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12"/>
          <p:cNvSpPr/>
          <p:nvPr/>
        </p:nvSpPr>
        <p:spPr>
          <a:xfrm>
            <a:off x="3002143" y="2397199"/>
            <a:ext cx="781397" cy="764771"/>
          </a:xfrm>
          <a:prstGeom prst="ellipse">
            <a:avLst/>
          </a:prstGeom>
          <a:noFill/>
          <a:ln cap="flat" cmpd="sng" w="571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13"/>
          <p:cNvPicPr preferRelativeResize="0"/>
          <p:nvPr/>
        </p:nvPicPr>
        <p:blipFill rotWithShape="1">
          <a:blip r:embed="rId3">
            <a:alphaModFix/>
          </a:blip>
          <a:srcRect b="0" l="0" r="0" t="0"/>
          <a:stretch/>
        </p:blipFill>
        <p:spPr>
          <a:xfrm>
            <a:off x="6872138" y="1704693"/>
            <a:ext cx="5319862" cy="3912145"/>
          </a:xfrm>
          <a:prstGeom prst="rect">
            <a:avLst/>
          </a:prstGeom>
          <a:noFill/>
          <a:ln>
            <a:noFill/>
          </a:ln>
        </p:spPr>
      </p:pic>
      <p:pic>
        <p:nvPicPr>
          <p:cNvPr id="232" name="Google Shape;232;p13"/>
          <p:cNvPicPr preferRelativeResize="0"/>
          <p:nvPr/>
        </p:nvPicPr>
        <p:blipFill rotWithShape="1">
          <a:blip r:embed="rId4">
            <a:alphaModFix/>
          </a:blip>
          <a:srcRect b="0" l="0" r="0" t="0"/>
          <a:stretch/>
        </p:blipFill>
        <p:spPr>
          <a:xfrm>
            <a:off x="0" y="1704693"/>
            <a:ext cx="6661853" cy="4040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14"/>
          <p:cNvPicPr preferRelativeResize="0"/>
          <p:nvPr/>
        </p:nvPicPr>
        <p:blipFill rotWithShape="1">
          <a:blip r:embed="rId3">
            <a:alphaModFix/>
          </a:blip>
          <a:srcRect b="0" l="0" r="0" t="0"/>
          <a:stretch/>
        </p:blipFill>
        <p:spPr>
          <a:xfrm>
            <a:off x="0" y="0"/>
            <a:ext cx="4830752" cy="6858000"/>
          </a:xfrm>
          <a:prstGeom prst="rect">
            <a:avLst/>
          </a:prstGeom>
          <a:noFill/>
          <a:ln>
            <a:noFill/>
          </a:ln>
        </p:spPr>
      </p:pic>
      <p:pic>
        <p:nvPicPr>
          <p:cNvPr id="238" name="Google Shape;238;p14"/>
          <p:cNvPicPr preferRelativeResize="0"/>
          <p:nvPr/>
        </p:nvPicPr>
        <p:blipFill rotWithShape="1">
          <a:blip r:embed="rId4">
            <a:alphaModFix/>
          </a:blip>
          <a:srcRect b="0" l="0" r="0" t="0"/>
          <a:stretch/>
        </p:blipFill>
        <p:spPr>
          <a:xfrm>
            <a:off x="4893099" y="532014"/>
            <a:ext cx="7275386" cy="4995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15"/>
          <p:cNvPicPr preferRelativeResize="0"/>
          <p:nvPr/>
        </p:nvPicPr>
        <p:blipFill rotWithShape="1">
          <a:blip r:embed="rId3">
            <a:alphaModFix/>
          </a:blip>
          <a:srcRect b="0" l="0" r="0" t="0"/>
          <a:stretch/>
        </p:blipFill>
        <p:spPr>
          <a:xfrm>
            <a:off x="0" y="0"/>
            <a:ext cx="10711831" cy="6858000"/>
          </a:xfrm>
          <a:prstGeom prst="rect">
            <a:avLst/>
          </a:prstGeom>
          <a:noFill/>
          <a:ln>
            <a:noFill/>
          </a:ln>
        </p:spPr>
      </p:pic>
      <p:pic>
        <p:nvPicPr>
          <p:cNvPr id="244" name="Google Shape;244;p15"/>
          <p:cNvPicPr preferRelativeResize="0"/>
          <p:nvPr/>
        </p:nvPicPr>
        <p:blipFill rotWithShape="1">
          <a:blip r:embed="rId4">
            <a:alphaModFix/>
          </a:blip>
          <a:srcRect b="0" l="0" r="0" t="0"/>
          <a:stretch/>
        </p:blipFill>
        <p:spPr>
          <a:xfrm>
            <a:off x="7583385" y="948527"/>
            <a:ext cx="4544884" cy="40224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p:nvPr/>
        </p:nvSpPr>
        <p:spPr>
          <a:xfrm>
            <a:off x="954156" y="914400"/>
            <a:ext cx="3429000" cy="64604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Define ranges of variability</a:t>
            </a:r>
            <a:endParaRPr/>
          </a:p>
        </p:txBody>
      </p:sp>
      <p:sp>
        <p:nvSpPr>
          <p:cNvPr id="250" name="Google Shape;250;p16"/>
          <p:cNvSpPr/>
          <p:nvPr/>
        </p:nvSpPr>
        <p:spPr>
          <a:xfrm>
            <a:off x="954156" y="2239617"/>
            <a:ext cx="3429000" cy="64604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Generate parameter combinations</a:t>
            </a:r>
            <a:endParaRPr/>
          </a:p>
        </p:txBody>
      </p:sp>
      <p:sp>
        <p:nvSpPr>
          <p:cNvPr id="251" name="Google Shape;251;p16"/>
          <p:cNvSpPr/>
          <p:nvPr/>
        </p:nvSpPr>
        <p:spPr>
          <a:xfrm>
            <a:off x="954156" y="3564834"/>
            <a:ext cx="3429000" cy="646043"/>
          </a:xfrm>
          <a:prstGeom prst="roundRect">
            <a:avLst>
              <a:gd fmla="val 16667" name="adj"/>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Run model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grpSp>
        <p:nvGrpSpPr>
          <p:cNvPr id="94" name="Google Shape;94;p2"/>
          <p:cNvGrpSpPr/>
          <p:nvPr/>
        </p:nvGrpSpPr>
        <p:grpSpPr>
          <a:xfrm>
            <a:off x="27560" y="606052"/>
            <a:ext cx="11928764" cy="4452605"/>
            <a:chOff x="0" y="2330581"/>
            <a:chExt cx="11928764" cy="4452605"/>
          </a:xfrm>
        </p:grpSpPr>
        <p:pic>
          <p:nvPicPr>
            <p:cNvPr id="95" name="Google Shape;95;p2"/>
            <p:cNvPicPr preferRelativeResize="0"/>
            <p:nvPr/>
          </p:nvPicPr>
          <p:blipFill rotWithShape="1">
            <a:blip r:embed="rId3">
              <a:alphaModFix/>
            </a:blip>
            <a:srcRect b="0" l="0" r="0" t="0"/>
            <a:stretch/>
          </p:blipFill>
          <p:spPr>
            <a:xfrm>
              <a:off x="942479" y="5528350"/>
              <a:ext cx="10492571" cy="1254836"/>
            </a:xfrm>
            <a:prstGeom prst="rect">
              <a:avLst/>
            </a:prstGeom>
            <a:noFill/>
            <a:ln>
              <a:noFill/>
            </a:ln>
          </p:spPr>
        </p:pic>
        <p:grpSp>
          <p:nvGrpSpPr>
            <p:cNvPr id="96" name="Google Shape;96;p2"/>
            <p:cNvGrpSpPr/>
            <p:nvPr/>
          </p:nvGrpSpPr>
          <p:grpSpPr>
            <a:xfrm>
              <a:off x="4902799" y="2330581"/>
              <a:ext cx="7025965" cy="3298071"/>
              <a:chOff x="159026" y="2230279"/>
              <a:chExt cx="7025965" cy="3298071"/>
            </a:xfrm>
          </p:grpSpPr>
          <p:grpSp>
            <p:nvGrpSpPr>
              <p:cNvPr id="97" name="Google Shape;97;p2"/>
              <p:cNvGrpSpPr/>
              <p:nvPr/>
            </p:nvGrpSpPr>
            <p:grpSpPr>
              <a:xfrm>
                <a:off x="159026" y="2230279"/>
                <a:ext cx="7025965" cy="3298071"/>
                <a:chOff x="0" y="2305878"/>
                <a:chExt cx="7025965" cy="3298071"/>
              </a:xfrm>
            </p:grpSpPr>
            <p:pic>
              <p:nvPicPr>
                <p:cNvPr id="98" name="Google Shape;98;p2"/>
                <p:cNvPicPr preferRelativeResize="0"/>
                <p:nvPr/>
              </p:nvPicPr>
              <p:blipFill rotWithShape="1">
                <a:blip r:embed="rId4">
                  <a:alphaModFix/>
                </a:blip>
                <a:srcRect b="0" l="0" r="0" t="0"/>
                <a:stretch/>
              </p:blipFill>
              <p:spPr>
                <a:xfrm>
                  <a:off x="0" y="2305878"/>
                  <a:ext cx="7025965" cy="3298071"/>
                </a:xfrm>
                <a:prstGeom prst="rect">
                  <a:avLst/>
                </a:prstGeom>
                <a:noFill/>
                <a:ln>
                  <a:noFill/>
                </a:ln>
              </p:spPr>
            </p:pic>
            <p:sp>
              <p:nvSpPr>
                <p:cNvPr id="99" name="Google Shape;99;p2"/>
                <p:cNvSpPr/>
                <p:nvPr/>
              </p:nvSpPr>
              <p:spPr>
                <a:xfrm>
                  <a:off x="2614991" y="2305878"/>
                  <a:ext cx="2205487" cy="624445"/>
                </a:xfrm>
                <a:prstGeom prst="mathMultiply">
                  <a:avLst>
                    <a:gd fmla="val 4420" name="adj1"/>
                  </a:avLst>
                </a:prstGeom>
                <a:solidFill>
                  <a:srgbClr val="FF00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100" name="Google Shape;100;p2"/>
              <p:cNvPicPr preferRelativeResize="0"/>
              <p:nvPr/>
            </p:nvPicPr>
            <p:blipFill rotWithShape="1">
              <a:blip r:embed="rId5">
                <a:alphaModFix/>
              </a:blip>
              <a:srcRect b="0" l="0" r="0" t="0"/>
              <a:stretch/>
            </p:blipFill>
            <p:spPr>
              <a:xfrm>
                <a:off x="4090899" y="4927548"/>
                <a:ext cx="1267002" cy="371527"/>
              </a:xfrm>
              <a:prstGeom prst="rect">
                <a:avLst/>
              </a:prstGeom>
              <a:noFill/>
              <a:ln>
                <a:noFill/>
              </a:ln>
            </p:spPr>
          </p:pic>
        </p:grpSp>
        <p:grpSp>
          <p:nvGrpSpPr>
            <p:cNvPr id="101" name="Google Shape;101;p2"/>
            <p:cNvGrpSpPr/>
            <p:nvPr/>
          </p:nvGrpSpPr>
          <p:grpSpPr>
            <a:xfrm>
              <a:off x="0" y="2330581"/>
              <a:ext cx="4536842" cy="2769182"/>
              <a:chOff x="7244626" y="987809"/>
              <a:chExt cx="4536842" cy="2769182"/>
            </a:xfrm>
          </p:grpSpPr>
          <p:pic>
            <p:nvPicPr>
              <p:cNvPr id="102" name="Google Shape;102;p2"/>
              <p:cNvPicPr preferRelativeResize="0"/>
              <p:nvPr/>
            </p:nvPicPr>
            <p:blipFill rotWithShape="1">
              <a:blip r:embed="rId6">
                <a:alphaModFix/>
              </a:blip>
              <a:srcRect b="0" l="0" r="0" t="0"/>
              <a:stretch/>
            </p:blipFill>
            <p:spPr>
              <a:xfrm>
                <a:off x="7244626" y="987809"/>
                <a:ext cx="4362238" cy="2769182"/>
              </a:xfrm>
              <a:prstGeom prst="rect">
                <a:avLst/>
              </a:prstGeom>
              <a:noFill/>
              <a:ln>
                <a:noFill/>
              </a:ln>
            </p:spPr>
          </p:pic>
          <p:pic>
            <p:nvPicPr>
              <p:cNvPr id="103" name="Google Shape;103;p2"/>
              <p:cNvPicPr preferRelativeResize="0"/>
              <p:nvPr/>
            </p:nvPicPr>
            <p:blipFill rotWithShape="1">
              <a:blip r:embed="rId7">
                <a:alphaModFix/>
              </a:blip>
              <a:srcRect b="0" l="0" r="0" t="0"/>
              <a:stretch/>
            </p:blipFill>
            <p:spPr>
              <a:xfrm>
                <a:off x="10647835" y="3364893"/>
                <a:ext cx="1133633" cy="342948"/>
              </a:xfrm>
              <a:prstGeom prst="rect">
                <a:avLst/>
              </a:prstGeom>
              <a:noFill/>
              <a:ln>
                <a:noFill/>
              </a:ln>
            </p:spPr>
          </p:pic>
        </p:grpSp>
        <p:pic>
          <p:nvPicPr>
            <p:cNvPr id="104" name="Google Shape;104;p2"/>
            <p:cNvPicPr preferRelativeResize="0"/>
            <p:nvPr/>
          </p:nvPicPr>
          <p:blipFill rotWithShape="1">
            <a:blip r:embed="rId8">
              <a:alphaModFix/>
            </a:blip>
            <a:srcRect b="0" l="0" r="0" t="0"/>
            <a:stretch/>
          </p:blipFill>
          <p:spPr>
            <a:xfrm>
              <a:off x="9422023" y="2707334"/>
              <a:ext cx="2186686" cy="799662"/>
            </a:xfrm>
            <a:prstGeom prst="rect">
              <a:avLst/>
            </a:prstGeom>
            <a:noFill/>
            <a:ln>
              <a:noFill/>
            </a:ln>
          </p:spPr>
        </p:pic>
      </p:grpSp>
      <p:sp>
        <p:nvSpPr>
          <p:cNvPr id="105" name="Google Shape;105;p2"/>
          <p:cNvSpPr/>
          <p:nvPr/>
        </p:nvSpPr>
        <p:spPr>
          <a:xfrm>
            <a:off x="299258" y="74814"/>
            <a:ext cx="11629506" cy="461899"/>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How does SWMM conceptualize the flow of water?</a:t>
            </a:r>
            <a:endParaRPr/>
          </a:p>
        </p:txBody>
      </p:sp>
      <p:sp>
        <p:nvSpPr>
          <p:cNvPr id="106" name="Google Shape;106;p2"/>
          <p:cNvSpPr/>
          <p:nvPr/>
        </p:nvSpPr>
        <p:spPr>
          <a:xfrm>
            <a:off x="305460" y="5236036"/>
            <a:ext cx="3662058" cy="1330454"/>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Precipitation = f(LSPP, T, hyetograph model, rain duration, and Δt</a:t>
            </a:r>
            <a:r>
              <a:rPr b="0" baseline="-25000" i="0" lang="en-US" sz="2400" u="none" cap="none" strike="noStrike">
                <a:solidFill>
                  <a:schemeClr val="lt1"/>
                </a:solidFill>
                <a:latin typeface="Calibri"/>
                <a:ea typeface="Calibri"/>
                <a:cs typeface="Calibri"/>
                <a:sym typeface="Calibri"/>
              </a:rPr>
              <a:t>hy</a:t>
            </a:r>
            <a:r>
              <a:rPr b="0" i="0" lang="en-US" sz="2400" u="none" cap="none" strike="noStrike">
                <a:solidFill>
                  <a:schemeClr val="lt1"/>
                </a:solidFill>
                <a:latin typeface="Calibri"/>
                <a:ea typeface="Calibri"/>
                <a:cs typeface="Calibri"/>
                <a:sym typeface="Calibri"/>
              </a:rPr>
              <a:t>)</a:t>
            </a:r>
            <a:endParaRPr/>
          </a:p>
        </p:txBody>
      </p:sp>
      <p:pic>
        <p:nvPicPr>
          <p:cNvPr id="107" name="Google Shape;107;p2"/>
          <p:cNvPicPr preferRelativeResize="0"/>
          <p:nvPr/>
        </p:nvPicPr>
        <p:blipFill rotWithShape="1">
          <a:blip r:embed="rId9">
            <a:alphaModFix/>
          </a:blip>
          <a:srcRect b="0" l="0" r="0" t="0"/>
          <a:stretch/>
        </p:blipFill>
        <p:spPr>
          <a:xfrm>
            <a:off x="4167552" y="5134551"/>
            <a:ext cx="3788462" cy="1738066"/>
          </a:xfrm>
          <a:prstGeom prst="rect">
            <a:avLst/>
          </a:prstGeom>
          <a:noFill/>
          <a:ln>
            <a:noFill/>
          </a:ln>
        </p:spPr>
      </p:pic>
      <p:pic>
        <p:nvPicPr>
          <p:cNvPr id="108" name="Google Shape;108;p2"/>
          <p:cNvPicPr preferRelativeResize="0"/>
          <p:nvPr/>
        </p:nvPicPr>
        <p:blipFill rotWithShape="1">
          <a:blip r:embed="rId10">
            <a:alphaModFix/>
          </a:blip>
          <a:srcRect b="0" l="0" r="0" t="0"/>
          <a:stretch/>
        </p:blipFill>
        <p:spPr>
          <a:xfrm>
            <a:off x="8096237" y="5296254"/>
            <a:ext cx="3873517" cy="15763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p:nvPr/>
        </p:nvSpPr>
        <p:spPr>
          <a:xfrm>
            <a:off x="299258" y="74814"/>
            <a:ext cx="11629506" cy="461899"/>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How does SWMM conceptualize the flow of water?</a:t>
            </a:r>
            <a:endParaRPr/>
          </a:p>
        </p:txBody>
      </p:sp>
      <p:sp>
        <p:nvSpPr>
          <p:cNvPr id="114" name="Google Shape;114;p3"/>
          <p:cNvSpPr/>
          <p:nvPr/>
        </p:nvSpPr>
        <p:spPr>
          <a:xfrm>
            <a:off x="299258" y="787906"/>
            <a:ext cx="3553814" cy="565580"/>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Infiltration = f(CN)</a:t>
            </a:r>
            <a:endParaRPr/>
          </a:p>
        </p:txBody>
      </p:sp>
      <p:pic>
        <p:nvPicPr>
          <p:cNvPr id="115" name="Google Shape;115;p3"/>
          <p:cNvPicPr preferRelativeResize="0"/>
          <p:nvPr/>
        </p:nvPicPr>
        <p:blipFill rotWithShape="1">
          <a:blip r:embed="rId3">
            <a:alphaModFix/>
          </a:blip>
          <a:srcRect b="0" l="0" r="0" t="0"/>
          <a:stretch/>
        </p:blipFill>
        <p:spPr>
          <a:xfrm>
            <a:off x="1114865" y="1449421"/>
            <a:ext cx="1714739" cy="857370"/>
          </a:xfrm>
          <a:prstGeom prst="rect">
            <a:avLst/>
          </a:prstGeom>
          <a:noFill/>
          <a:ln>
            <a:noFill/>
          </a:ln>
        </p:spPr>
      </p:pic>
      <p:pic>
        <p:nvPicPr>
          <p:cNvPr id="116" name="Google Shape;116;p3"/>
          <p:cNvPicPr preferRelativeResize="0"/>
          <p:nvPr/>
        </p:nvPicPr>
        <p:blipFill rotWithShape="1">
          <a:blip r:embed="rId4">
            <a:alphaModFix/>
          </a:blip>
          <a:srcRect b="0" l="0" r="0" t="0"/>
          <a:stretch/>
        </p:blipFill>
        <p:spPr>
          <a:xfrm>
            <a:off x="1114865" y="2402726"/>
            <a:ext cx="1943371" cy="733527"/>
          </a:xfrm>
          <a:prstGeom prst="rect">
            <a:avLst/>
          </a:prstGeom>
          <a:noFill/>
          <a:ln>
            <a:noFill/>
          </a:ln>
        </p:spPr>
      </p:pic>
      <p:pic>
        <p:nvPicPr>
          <p:cNvPr id="117" name="Google Shape;117;p3"/>
          <p:cNvPicPr preferRelativeResize="0"/>
          <p:nvPr/>
        </p:nvPicPr>
        <p:blipFill rotWithShape="1">
          <a:blip r:embed="rId5">
            <a:alphaModFix/>
          </a:blip>
          <a:srcRect b="0" l="0" r="0" t="0"/>
          <a:stretch/>
        </p:blipFill>
        <p:spPr>
          <a:xfrm>
            <a:off x="976732" y="3191847"/>
            <a:ext cx="1991003" cy="771633"/>
          </a:xfrm>
          <a:prstGeom prst="rect">
            <a:avLst/>
          </a:prstGeom>
          <a:noFill/>
          <a:ln>
            <a:noFill/>
          </a:ln>
        </p:spPr>
      </p:pic>
      <p:pic>
        <p:nvPicPr>
          <p:cNvPr id="118" name="Google Shape;118;p3"/>
          <p:cNvPicPr preferRelativeResize="0"/>
          <p:nvPr/>
        </p:nvPicPr>
        <p:blipFill rotWithShape="1">
          <a:blip r:embed="rId6">
            <a:alphaModFix/>
          </a:blip>
          <a:srcRect b="0" l="0" r="0" t="0"/>
          <a:stretch/>
        </p:blipFill>
        <p:spPr>
          <a:xfrm>
            <a:off x="1091048" y="5704838"/>
            <a:ext cx="1876687" cy="581106"/>
          </a:xfrm>
          <a:prstGeom prst="rect">
            <a:avLst/>
          </a:prstGeom>
          <a:noFill/>
          <a:ln>
            <a:noFill/>
          </a:ln>
        </p:spPr>
      </p:pic>
      <p:pic>
        <p:nvPicPr>
          <p:cNvPr id="119" name="Google Shape;119;p3"/>
          <p:cNvPicPr preferRelativeResize="0"/>
          <p:nvPr/>
        </p:nvPicPr>
        <p:blipFill rotWithShape="1">
          <a:blip r:embed="rId7">
            <a:alphaModFix/>
          </a:blip>
          <a:srcRect b="0" l="0" r="0" t="0"/>
          <a:stretch/>
        </p:blipFill>
        <p:spPr>
          <a:xfrm>
            <a:off x="1219653" y="4064643"/>
            <a:ext cx="1505160" cy="504895"/>
          </a:xfrm>
          <a:prstGeom prst="rect">
            <a:avLst/>
          </a:prstGeom>
          <a:noFill/>
          <a:ln>
            <a:noFill/>
          </a:ln>
        </p:spPr>
      </p:pic>
      <p:pic>
        <p:nvPicPr>
          <p:cNvPr id="120" name="Google Shape;120;p3"/>
          <p:cNvPicPr preferRelativeResize="0"/>
          <p:nvPr/>
        </p:nvPicPr>
        <p:blipFill rotWithShape="1">
          <a:blip r:embed="rId8">
            <a:alphaModFix/>
          </a:blip>
          <a:srcRect b="0" l="0" r="0" t="0"/>
          <a:stretch/>
        </p:blipFill>
        <p:spPr>
          <a:xfrm>
            <a:off x="1104479" y="4756135"/>
            <a:ext cx="1943371" cy="762106"/>
          </a:xfrm>
          <a:prstGeom prst="rect">
            <a:avLst/>
          </a:prstGeom>
          <a:noFill/>
          <a:ln>
            <a:noFill/>
          </a:ln>
        </p:spPr>
      </p:pic>
      <p:grpSp>
        <p:nvGrpSpPr>
          <p:cNvPr id="121" name="Google Shape;121;p3"/>
          <p:cNvGrpSpPr/>
          <p:nvPr/>
        </p:nvGrpSpPr>
        <p:grpSpPr>
          <a:xfrm>
            <a:off x="4464423" y="683335"/>
            <a:ext cx="7260983" cy="3042756"/>
            <a:chOff x="4509247" y="614844"/>
            <a:chExt cx="7260983" cy="3042756"/>
          </a:xfrm>
        </p:grpSpPr>
        <p:sp>
          <p:nvSpPr>
            <p:cNvPr id="122" name="Google Shape;122;p3"/>
            <p:cNvSpPr/>
            <p:nvPr/>
          </p:nvSpPr>
          <p:spPr>
            <a:xfrm>
              <a:off x="4509247" y="614844"/>
              <a:ext cx="7260983" cy="3042756"/>
            </a:xfrm>
            <a:prstGeom prst="rect">
              <a:avLst/>
            </a:prstGeom>
            <a:solidFill>
              <a:schemeClr val="accent1">
                <a:alpha val="49803"/>
              </a:schemeClr>
            </a:solid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P</a:t>
              </a:r>
              <a:r>
                <a:rPr b="0" baseline="-25000" i="0" lang="en-US" sz="1800" u="none" cap="none" strike="noStrike">
                  <a:solidFill>
                    <a:schemeClr val="dk1"/>
                  </a:solidFill>
                  <a:latin typeface="Calibri"/>
                  <a:ea typeface="Calibri"/>
                  <a:cs typeface="Calibri"/>
                  <a:sym typeface="Calibri"/>
                </a:rPr>
                <a:t>1</a:t>
              </a:r>
              <a:r>
                <a:rPr b="0" i="0" lang="en-US" sz="1800" u="none" cap="none" strike="noStrike">
                  <a:solidFill>
                    <a:schemeClr val="dk1"/>
                  </a:solidFill>
                  <a:latin typeface="Calibri"/>
                  <a:ea typeface="Calibri"/>
                  <a:cs typeface="Calibri"/>
                  <a:sym typeface="Calibri"/>
                </a:rPr>
                <a:t> = 0, F</a:t>
              </a:r>
              <a:r>
                <a:rPr b="0" baseline="-25000" i="0" lang="en-US" sz="1800" u="none" cap="none" strike="noStrike">
                  <a:solidFill>
                    <a:schemeClr val="dk1"/>
                  </a:solidFill>
                  <a:latin typeface="Calibri"/>
                  <a:ea typeface="Calibri"/>
                  <a:cs typeface="Calibri"/>
                  <a:sym typeface="Calibri"/>
                </a:rPr>
                <a:t>1</a:t>
              </a:r>
              <a:r>
                <a:rPr b="0" i="0" lang="en-US" sz="1800" u="none" cap="none" strike="noStrike">
                  <a:solidFill>
                    <a:schemeClr val="dk1"/>
                  </a:solidFill>
                  <a:latin typeface="Calibri"/>
                  <a:ea typeface="Calibri"/>
                  <a:cs typeface="Calibri"/>
                  <a:sym typeface="Calibri"/>
                </a:rPr>
                <a:t> = 0 </a:t>
              </a:r>
              <a:endParaRPr/>
            </a:p>
            <a:p>
              <a:pPr indent="-342900" lvl="0" marL="342900"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Compute cumulative rainfall and infiltration at the end of the time step:</a:t>
              </a:r>
              <a:endParaRPr/>
            </a:p>
            <a:p>
              <a:pPr indent="-228600" lvl="0" marL="34290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Compute potential infiltration rate:</a:t>
              </a:r>
              <a:endParaRPr/>
            </a:p>
          </p:txBody>
        </p:sp>
        <p:pic>
          <p:nvPicPr>
            <p:cNvPr id="123" name="Google Shape;123;p3"/>
            <p:cNvPicPr preferRelativeResize="0"/>
            <p:nvPr/>
          </p:nvPicPr>
          <p:blipFill rotWithShape="1">
            <a:blip r:embed="rId9">
              <a:alphaModFix/>
            </a:blip>
            <a:srcRect b="0" l="0" r="0" t="0"/>
            <a:stretch/>
          </p:blipFill>
          <p:spPr>
            <a:xfrm>
              <a:off x="6886159" y="1353486"/>
              <a:ext cx="1933845" cy="1124107"/>
            </a:xfrm>
            <a:prstGeom prst="rect">
              <a:avLst/>
            </a:prstGeom>
            <a:noFill/>
            <a:ln>
              <a:noFill/>
            </a:ln>
          </p:spPr>
        </p:pic>
        <p:pic>
          <p:nvPicPr>
            <p:cNvPr id="124" name="Google Shape;124;p3"/>
            <p:cNvPicPr preferRelativeResize="0"/>
            <p:nvPr/>
          </p:nvPicPr>
          <p:blipFill rotWithShape="1">
            <a:blip r:embed="rId10">
              <a:alphaModFix/>
            </a:blip>
            <a:srcRect b="0" l="0" r="0" t="0"/>
            <a:stretch/>
          </p:blipFill>
          <p:spPr>
            <a:xfrm>
              <a:off x="7076686" y="2978077"/>
              <a:ext cx="1743318" cy="476316"/>
            </a:xfrm>
            <a:prstGeom prst="rect">
              <a:avLst/>
            </a:prstGeom>
            <a:noFill/>
            <a:ln>
              <a:noFill/>
            </a:ln>
          </p:spPr>
        </p:pic>
      </p:grpSp>
      <p:pic>
        <p:nvPicPr>
          <p:cNvPr id="125" name="Google Shape;125;p3"/>
          <p:cNvPicPr preferRelativeResize="0"/>
          <p:nvPr/>
        </p:nvPicPr>
        <p:blipFill rotWithShape="1">
          <a:blip r:embed="rId11">
            <a:alphaModFix/>
          </a:blip>
          <a:srcRect b="0" l="0" r="0" t="0"/>
          <a:stretch/>
        </p:blipFill>
        <p:spPr>
          <a:xfrm>
            <a:off x="4372496" y="3900479"/>
            <a:ext cx="5542470" cy="2273519"/>
          </a:xfrm>
          <a:prstGeom prst="rect">
            <a:avLst/>
          </a:prstGeom>
          <a:noFill/>
          <a:ln>
            <a:noFill/>
          </a:ln>
        </p:spPr>
      </p:pic>
      <p:sp>
        <p:nvSpPr>
          <p:cNvPr id="126" name="Google Shape;126;p3"/>
          <p:cNvSpPr txBox="1"/>
          <p:nvPr/>
        </p:nvSpPr>
        <p:spPr>
          <a:xfrm>
            <a:off x="4372496" y="6348386"/>
            <a:ext cx="60435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Large CN numbers are associated with less permeable areas</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4"/>
          <p:cNvSpPr/>
          <p:nvPr/>
        </p:nvSpPr>
        <p:spPr>
          <a:xfrm>
            <a:off x="4509247" y="614844"/>
            <a:ext cx="7260983" cy="5257038"/>
          </a:xfrm>
          <a:prstGeom prst="rect">
            <a:avLst/>
          </a:prstGeom>
          <a:solidFill>
            <a:schemeClr val="accen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4"/>
          <p:cNvSpPr/>
          <p:nvPr/>
        </p:nvSpPr>
        <p:spPr>
          <a:xfrm>
            <a:off x="299258" y="74814"/>
            <a:ext cx="11629506" cy="461899"/>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How does SWMM conceptualize the flow of water?</a:t>
            </a:r>
            <a:endParaRPr/>
          </a:p>
        </p:txBody>
      </p:sp>
      <p:sp>
        <p:nvSpPr>
          <p:cNvPr id="133" name="Google Shape;133;p4"/>
          <p:cNvSpPr/>
          <p:nvPr/>
        </p:nvSpPr>
        <p:spPr>
          <a:xfrm>
            <a:off x="235222" y="614844"/>
            <a:ext cx="4065104" cy="1559811"/>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Surface Runoff = f(roughness surface, surface slope, area, width, depression storage)</a:t>
            </a:r>
            <a:endParaRPr/>
          </a:p>
        </p:txBody>
      </p:sp>
      <p:pic>
        <p:nvPicPr>
          <p:cNvPr id="134" name="Google Shape;134;p4"/>
          <p:cNvPicPr preferRelativeResize="0"/>
          <p:nvPr/>
        </p:nvPicPr>
        <p:blipFill rotWithShape="1">
          <a:blip r:embed="rId3">
            <a:alphaModFix/>
          </a:blip>
          <a:srcRect b="0" l="0" r="0" t="0"/>
          <a:stretch/>
        </p:blipFill>
        <p:spPr>
          <a:xfrm>
            <a:off x="421770" y="2192998"/>
            <a:ext cx="2981741" cy="1133633"/>
          </a:xfrm>
          <a:prstGeom prst="rect">
            <a:avLst/>
          </a:prstGeom>
          <a:noFill/>
          <a:ln>
            <a:noFill/>
          </a:ln>
        </p:spPr>
      </p:pic>
      <p:pic>
        <p:nvPicPr>
          <p:cNvPr id="135" name="Google Shape;135;p4"/>
          <p:cNvPicPr preferRelativeResize="0"/>
          <p:nvPr/>
        </p:nvPicPr>
        <p:blipFill rotWithShape="1">
          <a:blip r:embed="rId4">
            <a:alphaModFix/>
          </a:blip>
          <a:srcRect b="0" l="0" r="0" t="0"/>
          <a:stretch/>
        </p:blipFill>
        <p:spPr>
          <a:xfrm>
            <a:off x="235222" y="3119424"/>
            <a:ext cx="3801005" cy="990738"/>
          </a:xfrm>
          <a:prstGeom prst="rect">
            <a:avLst/>
          </a:prstGeom>
          <a:noFill/>
          <a:ln>
            <a:noFill/>
          </a:ln>
        </p:spPr>
      </p:pic>
      <p:sp>
        <p:nvSpPr>
          <p:cNvPr id="136" name="Google Shape;136;p4"/>
          <p:cNvSpPr txBox="1"/>
          <p:nvPr/>
        </p:nvSpPr>
        <p:spPr>
          <a:xfrm>
            <a:off x="4581862" y="692593"/>
            <a:ext cx="7147826" cy="5078313"/>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For each subcatchment, retrieve its current precipitation rate </a:t>
            </a:r>
            <a:r>
              <a:rPr i="1" lang="en-US" sz="1800">
                <a:solidFill>
                  <a:schemeClr val="dk1"/>
                </a:solidFill>
                <a:latin typeface="Calibri"/>
                <a:ea typeface="Calibri"/>
                <a:cs typeface="Calibri"/>
                <a:sym typeface="Calibri"/>
              </a:rPr>
              <a:t>i</a:t>
            </a:r>
            <a:r>
              <a:rPr lang="en-US" sz="1800">
                <a:solidFill>
                  <a:schemeClr val="dk1"/>
                </a:solidFill>
                <a:latin typeface="Calibri"/>
                <a:ea typeface="Calibri"/>
                <a:cs typeface="Calibri"/>
                <a:sym typeface="Calibri"/>
              </a:rPr>
              <a:t> from the hyetograph.</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For each subcatchment:</a:t>
            </a:r>
            <a:endParaRPr/>
          </a:p>
          <a:p>
            <a:pPr indent="-342900" lvl="1" marL="800100" marR="0" rtl="0" algn="l">
              <a:spcBef>
                <a:spcPts val="0"/>
              </a:spcBef>
              <a:spcAft>
                <a:spcPts val="0"/>
              </a:spcAft>
              <a:buClr>
                <a:schemeClr val="dk1"/>
              </a:buClr>
              <a:buSzPts val="1800"/>
              <a:buFont typeface="Calibri"/>
              <a:buAutoNum type="arabicPeriod"/>
            </a:pPr>
            <a:r>
              <a:rPr b="0" i="1" lang="en-US" sz="1800" u="none" cap="none" strike="noStrike">
                <a:solidFill>
                  <a:schemeClr val="dk1"/>
                </a:solidFill>
                <a:latin typeface="Calibri"/>
                <a:ea typeface="Calibri"/>
                <a:cs typeface="Calibri"/>
                <a:sym typeface="Calibri"/>
              </a:rPr>
              <a:t>d</a:t>
            </a:r>
            <a:r>
              <a:rPr b="0" baseline="-25000" i="1" lang="en-US" sz="1800" u="none" cap="none" strike="noStrike">
                <a:solidFill>
                  <a:schemeClr val="dk1"/>
                </a:solidFill>
                <a:latin typeface="Calibri"/>
                <a:ea typeface="Calibri"/>
                <a:cs typeface="Calibri"/>
                <a:sym typeface="Calibri"/>
              </a:rPr>
              <a:t>a</a:t>
            </a:r>
            <a:r>
              <a:rPr b="0" i="0" lang="en-US" sz="1800" u="none" cap="none" strike="noStrike">
                <a:solidFill>
                  <a:schemeClr val="dk1"/>
                </a:solidFill>
                <a:latin typeface="Calibri"/>
                <a:ea typeface="Calibri"/>
                <a:cs typeface="Calibri"/>
                <a:sym typeface="Calibri"/>
              </a:rPr>
              <a:t> = </a:t>
            </a:r>
            <a:r>
              <a:rPr b="0" i="1" lang="en-US" sz="1800" u="none" cap="none" strike="noStrike">
                <a:solidFill>
                  <a:schemeClr val="dk1"/>
                </a:solidFill>
                <a:latin typeface="Calibri"/>
                <a:ea typeface="Calibri"/>
                <a:cs typeface="Calibri"/>
                <a:sym typeface="Calibri"/>
              </a:rPr>
              <a:t>i</a:t>
            </a:r>
            <a:r>
              <a:rPr b="0" i="0" lang="en-US" sz="1800" u="none" cap="none" strike="noStrike">
                <a:solidFill>
                  <a:schemeClr val="dk1"/>
                </a:solidFill>
                <a:latin typeface="Calibri"/>
                <a:ea typeface="Calibri"/>
                <a:cs typeface="Calibri"/>
                <a:sym typeface="Calibri"/>
              </a:rPr>
              <a:t>*</a:t>
            </a:r>
            <a:r>
              <a:rPr b="0" i="1" lang="en-US" sz="1800" u="none" cap="none" strike="noStrike">
                <a:solidFill>
                  <a:schemeClr val="dk1"/>
                </a:solidFill>
                <a:latin typeface="Calibri"/>
                <a:ea typeface="Calibri"/>
                <a:cs typeface="Calibri"/>
                <a:sym typeface="Calibri"/>
              </a:rPr>
              <a:t>Δt</a:t>
            </a:r>
            <a:r>
              <a:rPr b="0" i="0" lang="en-US" sz="1800" u="none" cap="none" strike="noStrike">
                <a:solidFill>
                  <a:schemeClr val="dk1"/>
                </a:solidFill>
                <a:latin typeface="Calibri"/>
                <a:ea typeface="Calibri"/>
                <a:cs typeface="Calibri"/>
                <a:sym typeface="Calibri"/>
              </a:rPr>
              <a:t> + </a:t>
            </a:r>
            <a:r>
              <a:rPr b="0" i="1" lang="en-US" sz="1800" u="none" cap="none" strike="noStrike">
                <a:solidFill>
                  <a:schemeClr val="dk1"/>
                </a:solidFill>
                <a:latin typeface="Calibri"/>
                <a:ea typeface="Calibri"/>
                <a:cs typeface="Calibri"/>
                <a:sym typeface="Calibri"/>
              </a:rPr>
              <a:t>d</a:t>
            </a:r>
            <a:endParaRPr/>
          </a:p>
          <a:p>
            <a:pPr indent="-342900" lvl="1" marL="800100"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Determine the infiltration rate </a:t>
            </a:r>
            <a:r>
              <a:rPr b="0" i="1" lang="en-US" sz="1800" u="none" cap="none" strike="noStrike">
                <a:solidFill>
                  <a:schemeClr val="dk1"/>
                </a:solidFill>
                <a:latin typeface="Calibri"/>
                <a:ea typeface="Calibri"/>
                <a:cs typeface="Calibri"/>
                <a:sym typeface="Calibri"/>
              </a:rPr>
              <a:t>f</a:t>
            </a:r>
            <a:r>
              <a:rPr b="0" i="0" lang="en-US" sz="1800" u="none" cap="none" strike="noStrike">
                <a:solidFill>
                  <a:schemeClr val="dk1"/>
                </a:solidFill>
                <a:latin typeface="Calibri"/>
                <a:ea typeface="Calibri"/>
                <a:cs typeface="Calibri"/>
                <a:sym typeface="Calibri"/>
              </a:rPr>
              <a:t> using any method.</a:t>
            </a:r>
            <a:endParaRPr/>
          </a:p>
          <a:p>
            <a:pPr indent="-342900" lvl="1" marL="800100"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If </a:t>
            </a:r>
            <a:r>
              <a:rPr b="0" i="1" lang="en-US" sz="1800" u="none" cap="none" strike="noStrike">
                <a:solidFill>
                  <a:schemeClr val="dk1"/>
                </a:solidFill>
                <a:latin typeface="Calibri"/>
                <a:ea typeface="Calibri"/>
                <a:cs typeface="Calibri"/>
                <a:sym typeface="Calibri"/>
              </a:rPr>
              <a:t>f*Δt</a:t>
            </a:r>
            <a:r>
              <a:rPr b="0" i="0" lang="en-US" sz="1800" u="none" cap="none" strike="noStrike">
                <a:solidFill>
                  <a:schemeClr val="dk1"/>
                </a:solidFill>
                <a:latin typeface="Calibri"/>
                <a:ea typeface="Calibri"/>
                <a:cs typeface="Calibri"/>
                <a:sym typeface="Calibri"/>
              </a:rPr>
              <a:t> &gt; </a:t>
            </a:r>
            <a:r>
              <a:rPr b="0" i="1" lang="en-US" sz="1800" u="none" cap="none" strike="noStrike">
                <a:solidFill>
                  <a:schemeClr val="dk1"/>
                </a:solidFill>
                <a:latin typeface="Calibri"/>
                <a:ea typeface="Calibri"/>
                <a:cs typeface="Calibri"/>
                <a:sym typeface="Calibri"/>
              </a:rPr>
              <a:t>d</a:t>
            </a:r>
            <a:r>
              <a:rPr b="0" baseline="-25000" i="1" lang="en-US" sz="1800" u="none" cap="none" strike="noStrike">
                <a:solidFill>
                  <a:schemeClr val="dk1"/>
                </a:solidFill>
                <a:latin typeface="Calibri"/>
                <a:ea typeface="Calibri"/>
                <a:cs typeface="Calibri"/>
                <a:sym typeface="Calibri"/>
              </a:rPr>
              <a:t>a</a:t>
            </a:r>
            <a:r>
              <a:rPr b="0" i="0" lang="en-US" sz="1800" u="none" cap="none" strike="noStrike">
                <a:solidFill>
                  <a:schemeClr val="dk1"/>
                </a:solidFill>
                <a:latin typeface="Calibri"/>
                <a:ea typeface="Calibri"/>
                <a:cs typeface="Calibri"/>
                <a:sym typeface="Calibri"/>
              </a:rPr>
              <a:t>, then </a:t>
            </a:r>
            <a:r>
              <a:rPr b="0" i="1" lang="en-US" sz="1800" u="none" cap="none" strike="noStrike">
                <a:solidFill>
                  <a:schemeClr val="dk1"/>
                </a:solidFill>
                <a:latin typeface="Calibri"/>
                <a:ea typeface="Calibri"/>
                <a:cs typeface="Calibri"/>
                <a:sym typeface="Calibri"/>
              </a:rPr>
              <a:t>d</a:t>
            </a:r>
            <a:r>
              <a:rPr b="0" i="0" lang="en-US" sz="1800" u="none" cap="none" strike="noStrike">
                <a:solidFill>
                  <a:schemeClr val="dk1"/>
                </a:solidFill>
                <a:latin typeface="Calibri"/>
                <a:ea typeface="Calibri"/>
                <a:cs typeface="Calibri"/>
                <a:sym typeface="Calibri"/>
              </a:rPr>
              <a:t> = 0 and </a:t>
            </a:r>
            <a:r>
              <a:rPr b="0" i="1" lang="en-US" sz="1800" u="none" cap="none" strike="noStrike">
                <a:solidFill>
                  <a:schemeClr val="dk1"/>
                </a:solidFill>
                <a:latin typeface="Calibri"/>
                <a:ea typeface="Calibri"/>
                <a:cs typeface="Calibri"/>
                <a:sym typeface="Calibri"/>
              </a:rPr>
              <a:t>q</a:t>
            </a:r>
            <a:r>
              <a:rPr b="0" i="0" lang="en-US" sz="1800" u="none" cap="none" strike="noStrike">
                <a:solidFill>
                  <a:schemeClr val="dk1"/>
                </a:solidFill>
                <a:latin typeface="Calibri"/>
                <a:ea typeface="Calibri"/>
                <a:cs typeface="Calibri"/>
                <a:sym typeface="Calibri"/>
              </a:rPr>
              <a:t> = 0, otherwise compute rainfall excess </a:t>
            </a:r>
            <a:r>
              <a:rPr b="0" i="1" lang="en-US" sz="1800" u="none" cap="none" strike="noStrike">
                <a:solidFill>
                  <a:schemeClr val="dk1"/>
                </a:solidFill>
                <a:latin typeface="Calibri"/>
                <a:ea typeface="Calibri"/>
                <a:cs typeface="Calibri"/>
                <a:sym typeface="Calibri"/>
              </a:rPr>
              <a:t>i</a:t>
            </a:r>
            <a:r>
              <a:rPr b="0" baseline="-25000" i="1" lang="en-US" sz="1800" u="none" cap="none" strike="noStrike">
                <a:solidFill>
                  <a:schemeClr val="dk1"/>
                </a:solidFill>
                <a:latin typeface="Calibri"/>
                <a:ea typeface="Calibri"/>
                <a:cs typeface="Calibri"/>
                <a:sym typeface="Calibri"/>
              </a:rPr>
              <a:t>x </a:t>
            </a:r>
            <a:r>
              <a:rPr b="0" i="1" lang="en-US" sz="1800" u="none" cap="none" strike="noStrike">
                <a:solidFill>
                  <a:schemeClr val="dk1"/>
                </a:solidFill>
                <a:latin typeface="Calibri"/>
                <a:ea typeface="Calibri"/>
                <a:cs typeface="Calibri"/>
                <a:sym typeface="Calibri"/>
              </a:rPr>
              <a:t>= i –f.</a:t>
            </a:r>
            <a:endParaRPr/>
          </a:p>
          <a:p>
            <a:pPr indent="-342900" lvl="1" marL="800100"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If </a:t>
            </a:r>
            <a:r>
              <a:rPr b="0" i="1" lang="en-US" sz="1800" u="none" cap="none" strike="noStrike">
                <a:solidFill>
                  <a:schemeClr val="dk1"/>
                </a:solidFill>
                <a:latin typeface="Calibri"/>
                <a:ea typeface="Calibri"/>
                <a:cs typeface="Calibri"/>
                <a:sym typeface="Calibri"/>
              </a:rPr>
              <a:t>i</a:t>
            </a:r>
            <a:r>
              <a:rPr b="0" baseline="-25000" i="1" lang="en-US" sz="1800" u="none" cap="none" strike="noStrike">
                <a:solidFill>
                  <a:schemeClr val="dk1"/>
                </a:solidFill>
                <a:latin typeface="Calibri"/>
                <a:ea typeface="Calibri"/>
                <a:cs typeface="Calibri"/>
                <a:sym typeface="Calibri"/>
              </a:rPr>
              <a:t>x</a:t>
            </a:r>
            <a:r>
              <a:rPr b="0" i="0" lang="en-US" sz="1800" u="none" cap="none" strike="noStrike">
                <a:solidFill>
                  <a:schemeClr val="dk1"/>
                </a:solidFill>
                <a:latin typeface="Calibri"/>
                <a:ea typeface="Calibri"/>
                <a:cs typeface="Calibri"/>
                <a:sym typeface="Calibri"/>
              </a:rPr>
              <a:t> is not enough to fill </a:t>
            </a:r>
            <a:r>
              <a:rPr b="0" i="1" lang="en-US" sz="1800" u="none" cap="none" strike="noStrike">
                <a:solidFill>
                  <a:schemeClr val="dk1"/>
                </a:solidFill>
                <a:latin typeface="Calibri"/>
                <a:ea typeface="Calibri"/>
                <a:cs typeface="Calibri"/>
                <a:sym typeface="Calibri"/>
              </a:rPr>
              <a:t>d</a:t>
            </a:r>
            <a:r>
              <a:rPr b="0" baseline="-25000" i="1" lang="en-US" sz="1800" u="none" cap="none" strike="noStrike">
                <a:solidFill>
                  <a:schemeClr val="dk1"/>
                </a:solidFill>
                <a:latin typeface="Calibri"/>
                <a:ea typeface="Calibri"/>
                <a:cs typeface="Calibri"/>
                <a:sym typeface="Calibri"/>
              </a:rPr>
              <a:t>s</a:t>
            </a:r>
            <a:r>
              <a:rPr b="0" i="0" lang="en-US" sz="1800" u="none" cap="none" strike="noStrike">
                <a:solidFill>
                  <a:schemeClr val="dk1"/>
                </a:solidFill>
                <a:latin typeface="Calibri"/>
                <a:ea typeface="Calibri"/>
                <a:cs typeface="Calibri"/>
                <a:sym typeface="Calibri"/>
              </a:rPr>
              <a:t> over the time step, then update </a:t>
            </a:r>
            <a:r>
              <a:rPr b="0" i="1" lang="en-US" sz="1800" u="none" cap="none" strike="noStrike">
                <a:solidFill>
                  <a:schemeClr val="dk1"/>
                </a:solidFill>
                <a:latin typeface="Calibri"/>
                <a:ea typeface="Calibri"/>
                <a:cs typeface="Calibri"/>
                <a:sym typeface="Calibri"/>
              </a:rPr>
              <a:t>d</a:t>
            </a:r>
            <a:r>
              <a:rPr b="0" i="0" lang="en-US" sz="1800" u="none" cap="none" strike="noStrike">
                <a:solidFill>
                  <a:schemeClr val="dk1"/>
                </a:solidFill>
                <a:latin typeface="Calibri"/>
                <a:ea typeface="Calibri"/>
                <a:cs typeface="Calibri"/>
                <a:sym typeface="Calibri"/>
              </a:rPr>
              <a:t> to </a:t>
            </a:r>
            <a:r>
              <a:rPr b="0" i="1" lang="en-US" sz="1800" u="none" cap="none" strike="noStrike">
                <a:solidFill>
                  <a:schemeClr val="dk1"/>
                </a:solidFill>
                <a:latin typeface="Calibri"/>
                <a:ea typeface="Calibri"/>
                <a:cs typeface="Calibri"/>
                <a:sym typeface="Calibri"/>
              </a:rPr>
              <a:t>d</a:t>
            </a:r>
            <a:r>
              <a:rPr b="0" i="0" lang="en-US" sz="1800" u="none" cap="none" strike="noStrike">
                <a:solidFill>
                  <a:schemeClr val="dk1"/>
                </a:solidFill>
                <a:latin typeface="Calibri"/>
                <a:ea typeface="Calibri"/>
                <a:cs typeface="Calibri"/>
                <a:sym typeface="Calibri"/>
              </a:rPr>
              <a:t> + </a:t>
            </a:r>
            <a:r>
              <a:rPr b="0" i="1" lang="en-US" sz="1800" u="none" cap="none" strike="noStrike">
                <a:solidFill>
                  <a:schemeClr val="dk1"/>
                </a:solidFill>
                <a:latin typeface="Calibri"/>
                <a:ea typeface="Calibri"/>
                <a:cs typeface="Calibri"/>
                <a:sym typeface="Calibri"/>
              </a:rPr>
              <a:t>i</a:t>
            </a:r>
            <a:r>
              <a:rPr b="0" baseline="-25000" i="1" lang="en-US" sz="1800" u="none" cap="none" strike="noStrike">
                <a:solidFill>
                  <a:schemeClr val="dk1"/>
                </a:solidFill>
                <a:latin typeface="Calibri"/>
                <a:ea typeface="Calibri"/>
                <a:cs typeface="Calibri"/>
                <a:sym typeface="Calibri"/>
              </a:rPr>
              <a:t>x</a:t>
            </a:r>
            <a:r>
              <a:rPr b="0" i="1" lang="en-US" sz="1800" u="none" cap="none" strike="noStrike">
                <a:solidFill>
                  <a:schemeClr val="dk1"/>
                </a:solidFill>
                <a:latin typeface="Calibri"/>
                <a:ea typeface="Calibri"/>
                <a:cs typeface="Calibri"/>
                <a:sym typeface="Calibri"/>
              </a:rPr>
              <a:t> Δt </a:t>
            </a:r>
            <a:r>
              <a:rPr b="0" i="0" lang="en-US" sz="1800" u="none" cap="none" strike="noStrike">
                <a:solidFill>
                  <a:schemeClr val="dk1"/>
                </a:solidFill>
                <a:latin typeface="Calibri"/>
                <a:ea typeface="Calibri"/>
                <a:cs typeface="Calibri"/>
                <a:sym typeface="Calibri"/>
              </a:rPr>
              <a:t>and set q=0, otherwise solve mass balance diff. equation.</a:t>
            </a:r>
            <a:endParaRPr/>
          </a:p>
          <a:p>
            <a:pPr indent="-342900" lvl="2" marL="1257300"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If at the beginning of the time step d&lt;ds and the rainfall excess is positive, then compute the time step </a:t>
            </a:r>
            <a:r>
              <a:rPr b="0" i="1" lang="en-US" sz="1800" u="none" cap="none" strike="noStrike">
                <a:solidFill>
                  <a:schemeClr val="dk1"/>
                </a:solidFill>
                <a:latin typeface="Calibri"/>
                <a:ea typeface="Calibri"/>
                <a:cs typeface="Calibri"/>
                <a:sym typeface="Calibri"/>
              </a:rPr>
              <a:t>Δt</a:t>
            </a:r>
            <a:r>
              <a:rPr b="0" baseline="-25000" i="1" lang="en-US" sz="1800" u="none" cap="none" strike="noStrike">
                <a:solidFill>
                  <a:schemeClr val="dk1"/>
                </a:solidFill>
                <a:latin typeface="Calibri"/>
                <a:ea typeface="Calibri"/>
                <a:cs typeface="Calibri"/>
                <a:sym typeface="Calibri"/>
              </a:rPr>
              <a:t>x </a:t>
            </a:r>
            <a:r>
              <a:rPr b="0" i="0" lang="en-US" sz="1800" u="none" cap="none" strike="noStrike">
                <a:solidFill>
                  <a:schemeClr val="dk1"/>
                </a:solidFill>
                <a:latin typeface="Calibri"/>
                <a:ea typeface="Calibri"/>
                <a:cs typeface="Calibri"/>
                <a:sym typeface="Calibri"/>
              </a:rPr>
              <a:t>during which the depth will exceed </a:t>
            </a:r>
            <a:r>
              <a:rPr b="0" i="1" lang="en-US" sz="1800" u="none" cap="none" strike="noStrike">
                <a:solidFill>
                  <a:schemeClr val="dk1"/>
                </a:solidFill>
                <a:latin typeface="Calibri"/>
                <a:ea typeface="Calibri"/>
                <a:cs typeface="Calibri"/>
                <a:sym typeface="Calibri"/>
              </a:rPr>
              <a:t>d</a:t>
            </a:r>
            <a:r>
              <a:rPr b="0" baseline="-25000" i="1" lang="en-US" sz="1800" u="none" cap="none" strike="noStrike">
                <a:solidFill>
                  <a:schemeClr val="dk1"/>
                </a:solidFill>
                <a:latin typeface="Calibri"/>
                <a:ea typeface="Calibri"/>
                <a:cs typeface="Calibri"/>
                <a:sym typeface="Calibri"/>
              </a:rPr>
              <a:t>s </a:t>
            </a:r>
            <a:r>
              <a:rPr b="0" i="0" lang="en-US" sz="1800" u="none" cap="none" strike="noStrike">
                <a:solidFill>
                  <a:schemeClr val="dk1"/>
                </a:solidFill>
                <a:latin typeface="Calibri"/>
                <a:ea typeface="Calibri"/>
                <a:cs typeface="Calibri"/>
                <a:sym typeface="Calibri"/>
              </a:rPr>
              <a:t>and set </a:t>
            </a:r>
            <a:r>
              <a:rPr b="0" i="1" lang="en-US" sz="1800" u="none" cap="none" strike="noStrike">
                <a:solidFill>
                  <a:schemeClr val="dk1"/>
                </a:solidFill>
                <a:latin typeface="Calibri"/>
                <a:ea typeface="Calibri"/>
                <a:cs typeface="Calibri"/>
                <a:sym typeface="Calibri"/>
              </a:rPr>
              <a:t>d</a:t>
            </a:r>
            <a:r>
              <a:rPr b="0" i="0" lang="en-US" sz="1800" u="none" cap="none" strike="noStrike">
                <a:solidFill>
                  <a:schemeClr val="dk1"/>
                </a:solidFill>
                <a:latin typeface="Calibri"/>
                <a:ea typeface="Calibri"/>
                <a:cs typeface="Calibri"/>
                <a:sym typeface="Calibri"/>
              </a:rPr>
              <a:t> = </a:t>
            </a:r>
            <a:r>
              <a:rPr b="0" i="1" lang="en-US" sz="1800" u="none" cap="none" strike="noStrike">
                <a:solidFill>
                  <a:schemeClr val="dk1"/>
                </a:solidFill>
                <a:latin typeface="Calibri"/>
                <a:ea typeface="Calibri"/>
                <a:cs typeface="Calibri"/>
                <a:sym typeface="Calibri"/>
              </a:rPr>
              <a:t>d</a:t>
            </a:r>
            <a:r>
              <a:rPr b="0" baseline="-25000" i="1" lang="en-US" sz="1800" u="none" cap="none" strike="noStrike">
                <a:solidFill>
                  <a:schemeClr val="dk1"/>
                </a:solidFill>
                <a:latin typeface="Calibri"/>
                <a:ea typeface="Calibri"/>
                <a:cs typeface="Calibri"/>
                <a:sym typeface="Calibri"/>
              </a:rPr>
              <a:t>s</a:t>
            </a:r>
            <a:r>
              <a:rPr b="0" i="1" lang="en-US" sz="1800" u="none" cap="none" strike="noStrike">
                <a:solidFill>
                  <a:schemeClr val="dk1"/>
                </a:solidFill>
                <a:latin typeface="Calibri"/>
                <a:ea typeface="Calibri"/>
                <a:cs typeface="Calibri"/>
                <a:sym typeface="Calibri"/>
              </a:rPr>
              <a:t>.</a:t>
            </a:r>
            <a:endParaRPr/>
          </a:p>
          <a:p>
            <a:pPr indent="-228600" lvl="2" marL="1257300" marR="0" rtl="0" algn="l">
              <a:spcBef>
                <a:spcPts val="0"/>
              </a:spcBef>
              <a:spcAft>
                <a:spcPts val="0"/>
              </a:spcAft>
              <a:buClr>
                <a:schemeClr val="dk1"/>
              </a:buClr>
              <a:buSzPts val="1800"/>
              <a:buFont typeface="Calibri"/>
              <a:buNone/>
            </a:pPr>
            <a:r>
              <a:t/>
            </a:r>
            <a:endParaRPr b="0" i="1" sz="1800" u="none" cap="none" strike="noStrike">
              <a:solidFill>
                <a:schemeClr val="dk1"/>
              </a:solidFill>
              <a:latin typeface="Calibri"/>
              <a:ea typeface="Calibri"/>
              <a:cs typeface="Calibri"/>
              <a:sym typeface="Calibri"/>
            </a:endParaRPr>
          </a:p>
          <a:p>
            <a:pPr indent="-228600" lvl="2" marL="1257300" marR="0" rtl="0" algn="l">
              <a:spcBef>
                <a:spcPts val="0"/>
              </a:spcBef>
              <a:spcAft>
                <a:spcPts val="0"/>
              </a:spcAft>
              <a:buClr>
                <a:schemeClr val="dk1"/>
              </a:buClr>
              <a:buSzPts val="1800"/>
              <a:buFont typeface="Calibri"/>
              <a:buNone/>
            </a:pPr>
            <a:r>
              <a:t/>
            </a:r>
            <a:endParaRPr b="0" i="1" sz="1800" u="none" cap="none" strike="noStrike">
              <a:solidFill>
                <a:schemeClr val="dk1"/>
              </a:solidFill>
              <a:latin typeface="Calibri"/>
              <a:ea typeface="Calibri"/>
              <a:cs typeface="Calibri"/>
              <a:sym typeface="Calibri"/>
            </a:endParaRPr>
          </a:p>
          <a:p>
            <a:pPr indent="-342900" lvl="2" marL="1257300"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Solve:			for </a:t>
            </a:r>
            <a:r>
              <a:rPr b="0" i="1" lang="en-US" sz="1800" u="none" cap="none" strike="noStrike">
                <a:solidFill>
                  <a:schemeClr val="dk1"/>
                </a:solidFill>
                <a:latin typeface="Calibri"/>
                <a:ea typeface="Calibri"/>
                <a:cs typeface="Calibri"/>
                <a:sym typeface="Calibri"/>
              </a:rPr>
              <a:t>d</a:t>
            </a:r>
            <a:r>
              <a:rPr b="0" i="0" lang="en-US" sz="1800" u="none" cap="none" strike="noStrike">
                <a:solidFill>
                  <a:schemeClr val="dk1"/>
                </a:solidFill>
                <a:latin typeface="Calibri"/>
                <a:ea typeface="Calibri"/>
                <a:cs typeface="Calibri"/>
                <a:sym typeface="Calibri"/>
              </a:rPr>
              <a:t> over time step </a:t>
            </a:r>
            <a:r>
              <a:rPr b="0" i="1" lang="en-US" sz="1800" u="none" cap="none" strike="noStrike">
                <a:solidFill>
                  <a:schemeClr val="dk1"/>
                </a:solidFill>
                <a:latin typeface="Calibri"/>
                <a:ea typeface="Calibri"/>
                <a:cs typeface="Calibri"/>
                <a:sym typeface="Calibri"/>
              </a:rPr>
              <a:t>Δt</a:t>
            </a:r>
            <a:r>
              <a:rPr b="0" baseline="-25000" i="1" lang="en-US" sz="1800" u="none" cap="none" strike="noStrike">
                <a:solidFill>
                  <a:schemeClr val="dk1"/>
                </a:solidFill>
                <a:latin typeface="Calibri"/>
                <a:ea typeface="Calibri"/>
                <a:cs typeface="Calibri"/>
                <a:sym typeface="Calibri"/>
              </a:rPr>
              <a:t>x</a:t>
            </a:r>
            <a:r>
              <a:rPr b="0" i="0" lang="en-US" sz="1800" u="none" cap="none" strike="noStrike">
                <a:solidFill>
                  <a:schemeClr val="dk1"/>
                </a:solidFill>
                <a:latin typeface="Calibri"/>
                <a:ea typeface="Calibri"/>
                <a:cs typeface="Calibri"/>
                <a:sym typeface="Calibri"/>
              </a:rPr>
              <a:t>. </a:t>
            </a:r>
            <a:r>
              <a:rPr b="0" i="1" lang="en-US" sz="1800" u="none" cap="none" strike="noStrike">
                <a:solidFill>
                  <a:schemeClr val="dk1"/>
                </a:solidFill>
                <a:latin typeface="Calibri"/>
                <a:ea typeface="Calibri"/>
                <a:cs typeface="Calibri"/>
                <a:sym typeface="Calibri"/>
              </a:rPr>
              <a:t>dx </a:t>
            </a:r>
            <a:r>
              <a:rPr b="0" i="0" lang="en-US" sz="1800" u="none" cap="none" strike="noStrike">
                <a:solidFill>
                  <a:schemeClr val="dk1"/>
                </a:solidFill>
                <a:latin typeface="Calibri"/>
                <a:ea typeface="Calibri"/>
                <a:cs typeface="Calibri"/>
                <a:sym typeface="Calibri"/>
              </a:rPr>
              <a:t>=</a:t>
            </a:r>
            <a:r>
              <a:rPr b="0" i="1" lang="en-US" sz="1800" u="none" cap="none" strike="noStrike">
                <a:solidFill>
                  <a:schemeClr val="dk1"/>
                </a:solidFill>
                <a:latin typeface="Calibri"/>
                <a:ea typeface="Calibri"/>
                <a:cs typeface="Calibri"/>
                <a:sym typeface="Calibri"/>
              </a:rPr>
              <a:t> d-ds.</a:t>
            </a:r>
            <a:r>
              <a:rPr b="0" baseline="-25000" i="1" lang="en-US"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a:p>
            <a:pPr indent="0" lvl="1" marL="45720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42900" lvl="1" marL="800100" marR="0" rtl="0" algn="l">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Compute the runoff per unit area </a:t>
            </a:r>
            <a:r>
              <a:rPr b="0" i="1" lang="en-US" sz="1800" u="none" cap="none" strike="noStrike">
                <a:solidFill>
                  <a:schemeClr val="dk1"/>
                </a:solidFill>
                <a:latin typeface="Calibri"/>
                <a:ea typeface="Calibri"/>
                <a:cs typeface="Calibri"/>
                <a:sym typeface="Calibri"/>
              </a:rPr>
              <a:t>q</a:t>
            </a:r>
            <a:r>
              <a:rPr b="0" i="0" lang="en-US" sz="1800" u="none" cap="none" strike="noStrike">
                <a:solidFill>
                  <a:schemeClr val="dk1"/>
                </a:solidFill>
                <a:latin typeface="Calibri"/>
                <a:ea typeface="Calibri"/>
                <a:cs typeface="Calibri"/>
                <a:sym typeface="Calibri"/>
              </a:rPr>
              <a:t> = </a:t>
            </a:r>
            <a:r>
              <a:rPr b="0" i="1" lang="en-US" sz="1800" u="none" cap="none" strike="noStrike">
                <a:solidFill>
                  <a:schemeClr val="dk1"/>
                </a:solidFill>
                <a:latin typeface="Calibri"/>
                <a:ea typeface="Calibri"/>
                <a:cs typeface="Calibri"/>
                <a:sym typeface="Calibri"/>
              </a:rPr>
              <a:t>αd</a:t>
            </a:r>
            <a:r>
              <a:rPr b="0" i="0" lang="en-US" sz="1800" u="none" cap="none" strike="noStrike">
                <a:solidFill>
                  <a:schemeClr val="dk1"/>
                </a:solidFill>
                <a:latin typeface="Calibri"/>
                <a:ea typeface="Calibri"/>
                <a:cs typeface="Calibri"/>
                <a:sym typeface="Calibri"/>
              </a:rPr>
              <a:t>^5/3 and total runoff </a:t>
            </a:r>
            <a:r>
              <a:rPr b="0" i="1" lang="en-US" sz="1800" u="none" cap="none" strike="noStrike">
                <a:solidFill>
                  <a:schemeClr val="dk1"/>
                </a:solidFill>
                <a:latin typeface="Calibri"/>
                <a:ea typeface="Calibri"/>
                <a:cs typeface="Calibri"/>
                <a:sym typeface="Calibri"/>
              </a:rPr>
              <a:t>Q</a:t>
            </a:r>
            <a:r>
              <a:rPr b="0" i="0" lang="en-US" sz="1800" u="none" cap="none" strike="noStrike">
                <a:solidFill>
                  <a:schemeClr val="dk1"/>
                </a:solidFill>
                <a:latin typeface="Calibri"/>
                <a:ea typeface="Calibri"/>
                <a:cs typeface="Calibri"/>
                <a:sym typeface="Calibri"/>
              </a:rPr>
              <a:t> = </a:t>
            </a:r>
            <a:r>
              <a:rPr b="0" i="1" lang="en-US" sz="1800" u="none" cap="none" strike="noStrike">
                <a:solidFill>
                  <a:schemeClr val="dk1"/>
                </a:solidFill>
                <a:latin typeface="Calibri"/>
                <a:ea typeface="Calibri"/>
                <a:cs typeface="Calibri"/>
                <a:sym typeface="Calibri"/>
              </a:rPr>
              <a:t>q*A</a:t>
            </a:r>
            <a:endParaRPr b="0" i="1" sz="1800" u="none" cap="none" strike="noStrike">
              <a:solidFill>
                <a:schemeClr val="dk1"/>
              </a:solidFill>
              <a:latin typeface="Calibri"/>
              <a:ea typeface="Calibri"/>
              <a:cs typeface="Calibri"/>
              <a:sym typeface="Calibri"/>
            </a:endParaRPr>
          </a:p>
        </p:txBody>
      </p:sp>
      <p:pic>
        <p:nvPicPr>
          <p:cNvPr id="137" name="Google Shape;137;p4"/>
          <p:cNvPicPr preferRelativeResize="0"/>
          <p:nvPr/>
        </p:nvPicPr>
        <p:blipFill rotWithShape="1">
          <a:blip r:embed="rId5">
            <a:alphaModFix/>
          </a:blip>
          <a:srcRect b="0" l="0" r="0" t="0"/>
          <a:stretch/>
        </p:blipFill>
        <p:spPr>
          <a:xfrm>
            <a:off x="167633" y="3921009"/>
            <a:ext cx="3868594" cy="990738"/>
          </a:xfrm>
          <a:prstGeom prst="rect">
            <a:avLst/>
          </a:prstGeom>
          <a:noFill/>
          <a:ln>
            <a:noFill/>
          </a:ln>
        </p:spPr>
      </p:pic>
      <p:pic>
        <p:nvPicPr>
          <p:cNvPr id="138" name="Google Shape;138;p4"/>
          <p:cNvPicPr preferRelativeResize="0"/>
          <p:nvPr/>
        </p:nvPicPr>
        <p:blipFill rotWithShape="1">
          <a:blip r:embed="rId6">
            <a:alphaModFix/>
          </a:blip>
          <a:srcRect b="0" l="0" r="0" t="0"/>
          <a:stretch/>
        </p:blipFill>
        <p:spPr>
          <a:xfrm>
            <a:off x="299258" y="4945415"/>
            <a:ext cx="2126461" cy="990737"/>
          </a:xfrm>
          <a:prstGeom prst="rect">
            <a:avLst/>
          </a:prstGeom>
          <a:noFill/>
          <a:ln>
            <a:noFill/>
          </a:ln>
        </p:spPr>
      </p:pic>
      <p:sp>
        <p:nvSpPr>
          <p:cNvPr id="139" name="Google Shape;139;p4"/>
          <p:cNvSpPr txBox="1"/>
          <p:nvPr/>
        </p:nvSpPr>
        <p:spPr>
          <a:xfrm>
            <a:off x="1095834" y="6092032"/>
            <a:ext cx="110334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rgbClr val="000000"/>
                </a:solidFill>
                <a:latin typeface="Times New Roman"/>
                <a:ea typeface="Times New Roman"/>
                <a:cs typeface="Times New Roman"/>
                <a:sym typeface="Times New Roman"/>
              </a:rPr>
              <a:t>“In general, however, shifting hydrograph peaks in time is difficult to achieve through adjustment of subcatchment flow routing parameters. The time distribution of runoff is by far most sensitive to the time distribution of rainfall.”</a:t>
            </a:r>
            <a:endParaRPr sz="1800">
              <a:solidFill>
                <a:schemeClr val="dk1"/>
              </a:solidFill>
              <a:latin typeface="Calibri"/>
              <a:ea typeface="Calibri"/>
              <a:cs typeface="Calibri"/>
              <a:sym typeface="Calibri"/>
            </a:endParaRPr>
          </a:p>
        </p:txBody>
      </p:sp>
      <p:cxnSp>
        <p:nvCxnSpPr>
          <p:cNvPr id="140" name="Google Shape;140;p4"/>
          <p:cNvCxnSpPr/>
          <p:nvPr/>
        </p:nvCxnSpPr>
        <p:spPr>
          <a:xfrm rot="10800000">
            <a:off x="609600" y="5683622"/>
            <a:ext cx="486234" cy="875866"/>
          </a:xfrm>
          <a:prstGeom prst="straightConnector1">
            <a:avLst/>
          </a:prstGeom>
          <a:noFill/>
          <a:ln cap="flat" cmpd="sng" w="38100">
            <a:solidFill>
              <a:schemeClr val="accent1"/>
            </a:solidFill>
            <a:prstDash val="solid"/>
            <a:miter lim="800000"/>
            <a:headEnd len="sm" w="sm" type="none"/>
            <a:tailEnd len="med" w="med" type="triangle"/>
          </a:ln>
        </p:spPr>
      </p:cxnSp>
      <p:pic>
        <p:nvPicPr>
          <p:cNvPr id="141" name="Google Shape;141;p4"/>
          <p:cNvPicPr preferRelativeResize="0"/>
          <p:nvPr/>
        </p:nvPicPr>
        <p:blipFill rotWithShape="1">
          <a:blip r:embed="rId7">
            <a:alphaModFix/>
          </a:blip>
          <a:srcRect b="0" l="0" r="0" t="0"/>
          <a:stretch/>
        </p:blipFill>
        <p:spPr>
          <a:xfrm>
            <a:off x="7012615" y="4116024"/>
            <a:ext cx="2286319" cy="362001"/>
          </a:xfrm>
          <a:prstGeom prst="rect">
            <a:avLst/>
          </a:prstGeom>
          <a:noFill/>
          <a:ln>
            <a:noFill/>
          </a:ln>
        </p:spPr>
      </p:pic>
      <p:pic>
        <p:nvPicPr>
          <p:cNvPr id="142" name="Google Shape;142;p4"/>
          <p:cNvPicPr preferRelativeResize="0"/>
          <p:nvPr/>
        </p:nvPicPr>
        <p:blipFill rotWithShape="1">
          <a:blip r:embed="rId8">
            <a:alphaModFix/>
          </a:blip>
          <a:srcRect b="0" l="0" r="0" t="0"/>
          <a:stretch/>
        </p:blipFill>
        <p:spPr>
          <a:xfrm>
            <a:off x="6612540" y="4517670"/>
            <a:ext cx="1695687" cy="5715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5"/>
          <p:cNvPicPr preferRelativeResize="0"/>
          <p:nvPr/>
        </p:nvPicPr>
        <p:blipFill rotWithShape="1">
          <a:blip r:embed="rId3">
            <a:alphaModFix/>
          </a:blip>
          <a:srcRect b="0" l="0" r="0" t="0"/>
          <a:stretch/>
        </p:blipFill>
        <p:spPr>
          <a:xfrm>
            <a:off x="2191229" y="347189"/>
            <a:ext cx="6809335" cy="61636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6"/>
          <p:cNvSpPr/>
          <p:nvPr/>
        </p:nvSpPr>
        <p:spPr>
          <a:xfrm>
            <a:off x="299258" y="74814"/>
            <a:ext cx="11629506" cy="461899"/>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How does SWMM conceptualize the flow of water?</a:t>
            </a:r>
            <a:endParaRPr/>
          </a:p>
        </p:txBody>
      </p:sp>
      <p:pic>
        <p:nvPicPr>
          <p:cNvPr id="153" name="Google Shape;153;p6"/>
          <p:cNvPicPr preferRelativeResize="0"/>
          <p:nvPr/>
        </p:nvPicPr>
        <p:blipFill rotWithShape="1">
          <a:blip r:embed="rId3">
            <a:alphaModFix/>
          </a:blip>
          <a:srcRect b="0" l="0" r="0" t="0"/>
          <a:stretch/>
        </p:blipFill>
        <p:spPr>
          <a:xfrm>
            <a:off x="5832231" y="660461"/>
            <a:ext cx="5923038" cy="4557694"/>
          </a:xfrm>
          <a:prstGeom prst="rect">
            <a:avLst/>
          </a:prstGeom>
          <a:noFill/>
          <a:ln>
            <a:noFill/>
          </a:ln>
        </p:spPr>
      </p:pic>
      <p:pic>
        <p:nvPicPr>
          <p:cNvPr id="154" name="Google Shape;154;p6"/>
          <p:cNvPicPr preferRelativeResize="0"/>
          <p:nvPr/>
        </p:nvPicPr>
        <p:blipFill rotWithShape="1">
          <a:blip r:embed="rId4">
            <a:alphaModFix/>
          </a:blip>
          <a:srcRect b="0" l="0" r="0" t="0"/>
          <a:stretch/>
        </p:blipFill>
        <p:spPr>
          <a:xfrm>
            <a:off x="299258" y="660461"/>
            <a:ext cx="5053533" cy="6180992"/>
          </a:xfrm>
          <a:prstGeom prst="rect">
            <a:avLst/>
          </a:prstGeom>
          <a:noFill/>
          <a:ln>
            <a:noFill/>
          </a:ln>
        </p:spPr>
      </p:pic>
      <p:grpSp>
        <p:nvGrpSpPr>
          <p:cNvPr id="155" name="Google Shape;155;p6"/>
          <p:cNvGrpSpPr/>
          <p:nvPr/>
        </p:nvGrpSpPr>
        <p:grpSpPr>
          <a:xfrm>
            <a:off x="1400907" y="1840523"/>
            <a:ext cx="3951884" cy="5017477"/>
            <a:chOff x="1400907" y="1840523"/>
            <a:chExt cx="3951884" cy="5017477"/>
          </a:xfrm>
        </p:grpSpPr>
        <p:sp>
          <p:nvSpPr>
            <p:cNvPr id="156" name="Google Shape;156;p6"/>
            <p:cNvSpPr/>
            <p:nvPr/>
          </p:nvSpPr>
          <p:spPr>
            <a:xfrm>
              <a:off x="1400908" y="4765430"/>
              <a:ext cx="3951883" cy="1037493"/>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6"/>
            <p:cNvSpPr/>
            <p:nvPr/>
          </p:nvSpPr>
          <p:spPr>
            <a:xfrm>
              <a:off x="1400908" y="1840523"/>
              <a:ext cx="3951883" cy="1412631"/>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6"/>
            <p:cNvSpPr/>
            <p:nvPr/>
          </p:nvSpPr>
          <p:spPr>
            <a:xfrm>
              <a:off x="1400907" y="6197539"/>
              <a:ext cx="3951883" cy="660461"/>
            </a:xfrm>
            <a:prstGeom prst="rect">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p7"/>
          <p:cNvGrpSpPr/>
          <p:nvPr/>
        </p:nvGrpSpPr>
        <p:grpSpPr>
          <a:xfrm>
            <a:off x="3853072" y="655946"/>
            <a:ext cx="6169007" cy="2048161"/>
            <a:chOff x="4023503" y="777299"/>
            <a:chExt cx="6169007" cy="2048161"/>
          </a:xfrm>
        </p:grpSpPr>
        <p:pic>
          <p:nvPicPr>
            <p:cNvPr id="164" name="Google Shape;164;p7"/>
            <p:cNvPicPr preferRelativeResize="0"/>
            <p:nvPr/>
          </p:nvPicPr>
          <p:blipFill rotWithShape="1">
            <a:blip r:embed="rId3">
              <a:alphaModFix/>
            </a:blip>
            <a:srcRect b="0" l="0" r="48048" t="0"/>
            <a:stretch/>
          </p:blipFill>
          <p:spPr>
            <a:xfrm>
              <a:off x="4023503" y="777299"/>
              <a:ext cx="4483918" cy="2048161"/>
            </a:xfrm>
            <a:prstGeom prst="rect">
              <a:avLst/>
            </a:prstGeom>
            <a:noFill/>
            <a:ln>
              <a:noFill/>
            </a:ln>
          </p:spPr>
        </p:pic>
        <p:pic>
          <p:nvPicPr>
            <p:cNvPr id="165" name="Google Shape;165;p7"/>
            <p:cNvPicPr preferRelativeResize="0"/>
            <p:nvPr/>
          </p:nvPicPr>
          <p:blipFill rotWithShape="1">
            <a:blip r:embed="rId3">
              <a:alphaModFix/>
            </a:blip>
            <a:srcRect b="0" l="80201" r="0" t="54561"/>
            <a:stretch/>
          </p:blipFill>
          <p:spPr>
            <a:xfrm>
              <a:off x="8483715" y="1891671"/>
              <a:ext cx="1708795" cy="930660"/>
            </a:xfrm>
            <a:prstGeom prst="rect">
              <a:avLst/>
            </a:prstGeom>
            <a:noFill/>
            <a:ln>
              <a:noFill/>
            </a:ln>
          </p:spPr>
        </p:pic>
      </p:grpSp>
      <p:sp>
        <p:nvSpPr>
          <p:cNvPr id="166" name="Google Shape;166;p7"/>
          <p:cNvSpPr/>
          <p:nvPr/>
        </p:nvSpPr>
        <p:spPr>
          <a:xfrm>
            <a:off x="299258" y="74814"/>
            <a:ext cx="11629506" cy="461899"/>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How does SWMM conceptualize the flow of water?</a:t>
            </a:r>
            <a:endParaRPr/>
          </a:p>
        </p:txBody>
      </p:sp>
      <p:sp>
        <p:nvSpPr>
          <p:cNvPr id="167" name="Google Shape;167;p7"/>
          <p:cNvSpPr/>
          <p:nvPr/>
        </p:nvSpPr>
        <p:spPr>
          <a:xfrm>
            <a:off x="299258" y="787905"/>
            <a:ext cx="3553814" cy="2034426"/>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Network flow = f(node elevation, node depth, conduit length, conduit roughness, conduit diameter)</a:t>
            </a:r>
            <a:endParaRPr/>
          </a:p>
        </p:txBody>
      </p:sp>
      <p:grpSp>
        <p:nvGrpSpPr>
          <p:cNvPr id="168" name="Google Shape;168;p7"/>
          <p:cNvGrpSpPr/>
          <p:nvPr/>
        </p:nvGrpSpPr>
        <p:grpSpPr>
          <a:xfrm>
            <a:off x="105826" y="3073523"/>
            <a:ext cx="5110897" cy="2946687"/>
            <a:chOff x="7497092" y="2671657"/>
            <a:chExt cx="4346148" cy="2326449"/>
          </a:xfrm>
        </p:grpSpPr>
        <p:pic>
          <p:nvPicPr>
            <p:cNvPr id="169" name="Google Shape;169;p7"/>
            <p:cNvPicPr preferRelativeResize="0"/>
            <p:nvPr/>
          </p:nvPicPr>
          <p:blipFill rotWithShape="1">
            <a:blip r:embed="rId4">
              <a:alphaModFix/>
            </a:blip>
            <a:srcRect b="0" l="0" r="0" t="0"/>
            <a:stretch/>
          </p:blipFill>
          <p:spPr>
            <a:xfrm>
              <a:off x="7497092" y="2671657"/>
              <a:ext cx="2913000" cy="979211"/>
            </a:xfrm>
            <a:prstGeom prst="rect">
              <a:avLst/>
            </a:prstGeom>
            <a:noFill/>
            <a:ln>
              <a:noFill/>
            </a:ln>
          </p:spPr>
        </p:pic>
        <p:pic>
          <p:nvPicPr>
            <p:cNvPr id="170" name="Google Shape;170;p7"/>
            <p:cNvPicPr preferRelativeResize="0"/>
            <p:nvPr/>
          </p:nvPicPr>
          <p:blipFill rotWithShape="1">
            <a:blip r:embed="rId5">
              <a:alphaModFix/>
            </a:blip>
            <a:srcRect b="0" l="3737" r="5387" t="16701"/>
            <a:stretch/>
          </p:blipFill>
          <p:spPr>
            <a:xfrm>
              <a:off x="7541054" y="3704632"/>
              <a:ext cx="4302186" cy="1293474"/>
            </a:xfrm>
            <a:prstGeom prst="rect">
              <a:avLst/>
            </a:prstGeom>
            <a:noFill/>
            <a:ln>
              <a:noFill/>
            </a:ln>
          </p:spPr>
        </p:pic>
      </p:grpSp>
      <p:pic>
        <p:nvPicPr>
          <p:cNvPr id="171" name="Google Shape;171;p7"/>
          <p:cNvPicPr preferRelativeResize="0"/>
          <p:nvPr/>
        </p:nvPicPr>
        <p:blipFill rotWithShape="1">
          <a:blip r:embed="rId6">
            <a:alphaModFix/>
          </a:blip>
          <a:srcRect b="0" l="0" r="0" t="0"/>
          <a:stretch/>
        </p:blipFill>
        <p:spPr>
          <a:xfrm>
            <a:off x="8535151" y="773981"/>
            <a:ext cx="2280294" cy="828421"/>
          </a:xfrm>
          <a:prstGeom prst="rect">
            <a:avLst/>
          </a:prstGeom>
          <a:noFill/>
          <a:ln>
            <a:noFill/>
          </a:ln>
        </p:spPr>
      </p:pic>
      <p:grpSp>
        <p:nvGrpSpPr>
          <p:cNvPr id="172" name="Google Shape;172;p7"/>
          <p:cNvGrpSpPr/>
          <p:nvPr/>
        </p:nvGrpSpPr>
        <p:grpSpPr>
          <a:xfrm>
            <a:off x="4030639" y="2691341"/>
            <a:ext cx="4774223" cy="1293474"/>
            <a:chOff x="7248624" y="2909264"/>
            <a:chExt cx="4774223" cy="1293474"/>
          </a:xfrm>
        </p:grpSpPr>
        <p:sp>
          <p:nvSpPr>
            <p:cNvPr id="173" name="Google Shape;173;p7"/>
            <p:cNvSpPr/>
            <p:nvPr/>
          </p:nvSpPr>
          <p:spPr>
            <a:xfrm>
              <a:off x="7248624" y="2909264"/>
              <a:ext cx="4774223" cy="1293474"/>
            </a:xfrm>
            <a:prstGeom prst="rect">
              <a:avLst/>
            </a:prstGeom>
            <a:solidFill>
              <a:schemeClr val="lt1"/>
            </a:solidFill>
            <a:ln cap="flat" cmpd="sng" w="57150">
              <a:solidFill>
                <a:schemeClr val="accent1"/>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Momentum Equation for conduits</a:t>
              </a:r>
              <a:endParaRPr/>
            </a:p>
          </p:txBody>
        </p:sp>
        <p:pic>
          <p:nvPicPr>
            <p:cNvPr id="174" name="Google Shape;174;p7"/>
            <p:cNvPicPr preferRelativeResize="0"/>
            <p:nvPr/>
          </p:nvPicPr>
          <p:blipFill rotWithShape="1">
            <a:blip r:embed="rId7">
              <a:alphaModFix/>
            </a:blip>
            <a:srcRect b="0" l="0" r="0" t="0"/>
            <a:stretch/>
          </p:blipFill>
          <p:spPr>
            <a:xfrm>
              <a:off x="7401810" y="2982000"/>
              <a:ext cx="4467849" cy="876422"/>
            </a:xfrm>
            <a:prstGeom prst="rect">
              <a:avLst/>
            </a:prstGeom>
            <a:noFill/>
            <a:ln>
              <a:noFill/>
            </a:ln>
          </p:spPr>
        </p:pic>
      </p:grpSp>
      <p:grpSp>
        <p:nvGrpSpPr>
          <p:cNvPr id="175" name="Google Shape;175;p7"/>
          <p:cNvGrpSpPr/>
          <p:nvPr/>
        </p:nvGrpSpPr>
        <p:grpSpPr>
          <a:xfrm>
            <a:off x="9059836" y="2691341"/>
            <a:ext cx="2963011" cy="1293474"/>
            <a:chOff x="9059836" y="2691341"/>
            <a:chExt cx="2963011" cy="1293474"/>
          </a:xfrm>
        </p:grpSpPr>
        <p:sp>
          <p:nvSpPr>
            <p:cNvPr id="176" name="Google Shape;176;p7"/>
            <p:cNvSpPr/>
            <p:nvPr/>
          </p:nvSpPr>
          <p:spPr>
            <a:xfrm>
              <a:off x="9059836" y="2691341"/>
              <a:ext cx="2963011" cy="1293474"/>
            </a:xfrm>
            <a:prstGeom prst="rect">
              <a:avLst/>
            </a:prstGeom>
            <a:solidFill>
              <a:schemeClr val="lt1"/>
            </a:solidFill>
            <a:ln cap="flat" cmpd="sng" w="57150">
              <a:solidFill>
                <a:schemeClr val="accent1"/>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Head variation at nodes</a:t>
              </a:r>
              <a:endParaRPr/>
            </a:p>
          </p:txBody>
        </p:sp>
        <p:pic>
          <p:nvPicPr>
            <p:cNvPr id="177" name="Google Shape;177;p7"/>
            <p:cNvPicPr preferRelativeResize="0"/>
            <p:nvPr/>
          </p:nvPicPr>
          <p:blipFill rotWithShape="1">
            <a:blip r:embed="rId8">
              <a:alphaModFix/>
            </a:blip>
            <a:srcRect b="0" l="0" r="0" t="0"/>
            <a:stretch/>
          </p:blipFill>
          <p:spPr>
            <a:xfrm>
              <a:off x="9296438" y="2817082"/>
              <a:ext cx="2181529" cy="857370"/>
            </a:xfrm>
            <a:prstGeom prst="rect">
              <a:avLst/>
            </a:prstGeom>
            <a:noFill/>
            <a:ln>
              <a:noFill/>
            </a:ln>
          </p:spPr>
        </p:pic>
      </p:grpSp>
      <p:grpSp>
        <p:nvGrpSpPr>
          <p:cNvPr id="178" name="Google Shape;178;p7"/>
          <p:cNvGrpSpPr/>
          <p:nvPr/>
        </p:nvGrpSpPr>
        <p:grpSpPr>
          <a:xfrm>
            <a:off x="5369912" y="4162291"/>
            <a:ext cx="6652935" cy="1857919"/>
            <a:chOff x="4662765" y="4157024"/>
            <a:chExt cx="6652935" cy="1857919"/>
          </a:xfrm>
        </p:grpSpPr>
        <p:sp>
          <p:nvSpPr>
            <p:cNvPr id="179" name="Google Shape;179;p7"/>
            <p:cNvSpPr/>
            <p:nvPr/>
          </p:nvSpPr>
          <p:spPr>
            <a:xfrm>
              <a:off x="4662765" y="4157024"/>
              <a:ext cx="6652935" cy="1857919"/>
            </a:xfrm>
            <a:prstGeom prst="rect">
              <a:avLst/>
            </a:prstGeom>
            <a:solidFill>
              <a:schemeClr val="lt1"/>
            </a:solidFill>
            <a:ln cap="flat" cmpd="sng" w="57150">
              <a:solidFill>
                <a:schemeClr val="accent1"/>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r">
                <a:spcBef>
                  <a:spcPts val="0"/>
                </a:spcBef>
                <a:spcAft>
                  <a:spcPts val="0"/>
                </a:spcAft>
                <a:buNone/>
              </a:pPr>
              <a:r>
                <a:rPr lang="en-US" sz="1800">
                  <a:solidFill>
                    <a:schemeClr val="dk1"/>
                  </a:solidFill>
                  <a:latin typeface="Calibri"/>
                  <a:ea typeface="Calibri"/>
                  <a:cs typeface="Calibri"/>
                  <a:sym typeface="Calibri"/>
                </a:rPr>
                <a:t>Finite difference approximation of equations</a:t>
              </a:r>
              <a:endParaRPr/>
            </a:p>
          </p:txBody>
        </p:sp>
        <p:pic>
          <p:nvPicPr>
            <p:cNvPr id="180" name="Google Shape;180;p7"/>
            <p:cNvPicPr preferRelativeResize="0"/>
            <p:nvPr/>
          </p:nvPicPr>
          <p:blipFill rotWithShape="1">
            <a:blip r:embed="rId9">
              <a:alphaModFix/>
            </a:blip>
            <a:srcRect b="0" l="0" r="0" t="0"/>
            <a:stretch/>
          </p:blipFill>
          <p:spPr>
            <a:xfrm>
              <a:off x="4847404" y="4220802"/>
              <a:ext cx="6336411" cy="788572"/>
            </a:xfrm>
            <a:prstGeom prst="rect">
              <a:avLst/>
            </a:prstGeom>
            <a:noFill/>
            <a:ln>
              <a:noFill/>
            </a:ln>
          </p:spPr>
        </p:pic>
        <p:pic>
          <p:nvPicPr>
            <p:cNvPr id="181" name="Google Shape;181;p7"/>
            <p:cNvPicPr preferRelativeResize="0"/>
            <p:nvPr/>
          </p:nvPicPr>
          <p:blipFill rotWithShape="1">
            <a:blip r:embed="rId10">
              <a:alphaModFix/>
            </a:blip>
            <a:srcRect b="0" l="0" r="0" t="0"/>
            <a:stretch/>
          </p:blipFill>
          <p:spPr>
            <a:xfrm>
              <a:off x="4847404" y="5009374"/>
              <a:ext cx="2179918" cy="886747"/>
            </a:xfrm>
            <a:prstGeom prst="rect">
              <a:avLst/>
            </a:prstGeom>
            <a:noFill/>
            <a:ln>
              <a:noFill/>
            </a:ln>
          </p:spPr>
        </p:pic>
      </p:grpSp>
      <p:pic>
        <p:nvPicPr>
          <p:cNvPr id="182" name="Google Shape;182;p7"/>
          <p:cNvPicPr preferRelativeResize="0"/>
          <p:nvPr/>
        </p:nvPicPr>
        <p:blipFill rotWithShape="1">
          <a:blip r:embed="rId3">
            <a:alphaModFix/>
          </a:blip>
          <a:srcRect b="52851" l="80201" r="0" t="0"/>
          <a:stretch/>
        </p:blipFill>
        <p:spPr>
          <a:xfrm>
            <a:off x="5852928" y="695799"/>
            <a:ext cx="1708795" cy="9656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8"/>
          <p:cNvSpPr/>
          <p:nvPr/>
        </p:nvSpPr>
        <p:spPr>
          <a:xfrm>
            <a:off x="0" y="74814"/>
            <a:ext cx="12192000" cy="1105593"/>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Objective: To assist decision making when modifying a rainwater collection system.</a:t>
            </a:r>
            <a:endParaRPr/>
          </a:p>
          <a:p>
            <a:pPr indent="0" lvl="0" marL="0" marR="0" rtl="0" algn="ctr">
              <a:spcBef>
                <a:spcPts val="0"/>
              </a:spcBef>
              <a:spcAft>
                <a:spcPts val="0"/>
              </a:spcAft>
              <a:buNone/>
            </a:pPr>
            <a:r>
              <a:rPr lang="en-US" sz="2400">
                <a:solidFill>
                  <a:schemeClr val="lt1"/>
                </a:solidFill>
                <a:latin typeface="Calibri"/>
                <a:ea typeface="Calibri"/>
                <a:cs typeface="Calibri"/>
                <a:sym typeface="Calibri"/>
              </a:rPr>
              <a:t>How? Assessing the influence of operational variables in the probability of failure of the system</a:t>
            </a:r>
            <a:endParaRPr/>
          </a:p>
        </p:txBody>
      </p:sp>
      <p:sp>
        <p:nvSpPr>
          <p:cNvPr id="188" name="Google Shape;188;p8"/>
          <p:cNvSpPr/>
          <p:nvPr/>
        </p:nvSpPr>
        <p:spPr>
          <a:xfrm>
            <a:off x="184639" y="1752018"/>
            <a:ext cx="2880000" cy="2404481"/>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Precipitation:</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000000"/>
                </a:highlight>
                <a:latin typeface="Calibri"/>
                <a:ea typeface="Calibri"/>
                <a:cs typeface="Calibri"/>
                <a:sym typeface="Calibri"/>
              </a:rPr>
              <a:t>LSPP pars</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FF00FF"/>
                </a:highlight>
                <a:latin typeface="Calibri"/>
                <a:ea typeface="Calibri"/>
                <a:cs typeface="Calibri"/>
                <a:sym typeface="Calibri"/>
              </a:rPr>
              <a:t>T</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FF00FF"/>
                </a:highlight>
                <a:latin typeface="Calibri"/>
                <a:ea typeface="Calibri"/>
                <a:cs typeface="Calibri"/>
                <a:sym typeface="Calibri"/>
              </a:rPr>
              <a:t>Rain duration</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FF00FF"/>
                </a:highlight>
                <a:latin typeface="Calibri"/>
                <a:ea typeface="Calibri"/>
                <a:cs typeface="Calibri"/>
                <a:sym typeface="Calibri"/>
              </a:rPr>
              <a:t>Δt</a:t>
            </a:r>
            <a:r>
              <a:rPr baseline="-25000" lang="en-US" sz="2000">
                <a:solidFill>
                  <a:schemeClr val="lt1"/>
                </a:solidFill>
                <a:highlight>
                  <a:srgbClr val="FF00FF"/>
                </a:highlight>
                <a:latin typeface="Calibri"/>
                <a:ea typeface="Calibri"/>
                <a:cs typeface="Calibri"/>
                <a:sym typeface="Calibri"/>
              </a:rPr>
              <a:t>hy</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FF00FF"/>
                </a:highlight>
                <a:latin typeface="Calibri"/>
                <a:ea typeface="Calibri"/>
                <a:cs typeface="Calibri"/>
                <a:sym typeface="Calibri"/>
              </a:rPr>
              <a:t>r</a:t>
            </a:r>
            <a:endParaRPr/>
          </a:p>
        </p:txBody>
      </p:sp>
      <p:sp>
        <p:nvSpPr>
          <p:cNvPr id="189" name="Google Shape;189;p8"/>
          <p:cNvSpPr/>
          <p:nvPr/>
        </p:nvSpPr>
        <p:spPr>
          <a:xfrm>
            <a:off x="3170117" y="1768936"/>
            <a:ext cx="2880000" cy="827725"/>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Infiltration:</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008000"/>
                </a:highlight>
                <a:latin typeface="Calibri"/>
                <a:ea typeface="Calibri"/>
                <a:cs typeface="Calibri"/>
                <a:sym typeface="Calibri"/>
              </a:rPr>
              <a:t>CN</a:t>
            </a:r>
            <a:endParaRPr/>
          </a:p>
        </p:txBody>
      </p:sp>
      <p:sp>
        <p:nvSpPr>
          <p:cNvPr id="190" name="Google Shape;190;p8"/>
          <p:cNvSpPr/>
          <p:nvPr/>
        </p:nvSpPr>
        <p:spPr>
          <a:xfrm>
            <a:off x="6155595" y="1768936"/>
            <a:ext cx="2880000" cy="2387563"/>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Surface Runoff:</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000000"/>
                </a:highlight>
                <a:latin typeface="Calibri"/>
                <a:ea typeface="Calibri"/>
                <a:cs typeface="Calibri"/>
                <a:sym typeface="Calibri"/>
              </a:rPr>
              <a:t>Roughness surface</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FF00FF"/>
                </a:highlight>
                <a:latin typeface="Calibri"/>
                <a:ea typeface="Calibri"/>
                <a:cs typeface="Calibri"/>
                <a:sym typeface="Calibri"/>
              </a:rPr>
              <a:t>Surface slope</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FF00FF"/>
                </a:highlight>
                <a:latin typeface="Calibri"/>
                <a:ea typeface="Calibri"/>
                <a:cs typeface="Calibri"/>
                <a:sym typeface="Calibri"/>
              </a:rPr>
              <a:t>Area SC</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FF00FF"/>
                </a:highlight>
                <a:latin typeface="Calibri"/>
                <a:ea typeface="Calibri"/>
                <a:cs typeface="Calibri"/>
                <a:sym typeface="Calibri"/>
              </a:rPr>
              <a:t>Width SC</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FF00FF"/>
                </a:highlight>
                <a:latin typeface="Calibri"/>
                <a:ea typeface="Calibri"/>
                <a:cs typeface="Calibri"/>
                <a:sym typeface="Calibri"/>
              </a:rPr>
              <a:t>Depression storage</a:t>
            </a:r>
            <a:endParaRPr/>
          </a:p>
        </p:txBody>
      </p:sp>
      <p:sp>
        <p:nvSpPr>
          <p:cNvPr id="191" name="Google Shape;191;p8"/>
          <p:cNvSpPr/>
          <p:nvPr/>
        </p:nvSpPr>
        <p:spPr>
          <a:xfrm>
            <a:off x="9141073" y="1768936"/>
            <a:ext cx="2880000" cy="2387563"/>
          </a:xfrm>
          <a:prstGeom prst="roundRect">
            <a:avLst>
              <a:gd fmla="val 16667" name="adj"/>
            </a:avLst>
          </a:prstGeom>
          <a:solidFill>
            <a:schemeClr val="accen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Network flow:</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FF00FF"/>
                </a:highlight>
                <a:latin typeface="Calibri"/>
                <a:ea typeface="Calibri"/>
                <a:cs typeface="Calibri"/>
                <a:sym typeface="Calibri"/>
              </a:rPr>
              <a:t>Node elevation</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FF00FF"/>
                </a:highlight>
                <a:latin typeface="Calibri"/>
                <a:ea typeface="Calibri"/>
                <a:cs typeface="Calibri"/>
                <a:sym typeface="Calibri"/>
              </a:rPr>
              <a:t>Node depth</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FF00FF"/>
                </a:highlight>
                <a:latin typeface="Calibri"/>
                <a:ea typeface="Calibri"/>
                <a:cs typeface="Calibri"/>
                <a:sym typeface="Calibri"/>
              </a:rPr>
              <a:t>Conduit length</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008000"/>
                </a:highlight>
                <a:latin typeface="Calibri"/>
                <a:ea typeface="Calibri"/>
                <a:cs typeface="Calibri"/>
                <a:sym typeface="Calibri"/>
              </a:rPr>
              <a:t>Conduit roughness</a:t>
            </a:r>
            <a:endParaRPr/>
          </a:p>
          <a:p>
            <a:pPr indent="-342900" lvl="0" marL="342900" marR="0" rtl="0" algn="l">
              <a:spcBef>
                <a:spcPts val="0"/>
              </a:spcBef>
              <a:spcAft>
                <a:spcPts val="0"/>
              </a:spcAft>
              <a:buClr>
                <a:schemeClr val="lt1"/>
              </a:buClr>
              <a:buSzPts val="2000"/>
              <a:buFont typeface="Arial"/>
              <a:buChar char="•"/>
            </a:pPr>
            <a:r>
              <a:rPr lang="en-US" sz="2000">
                <a:solidFill>
                  <a:schemeClr val="lt1"/>
                </a:solidFill>
                <a:highlight>
                  <a:srgbClr val="008000"/>
                </a:highlight>
                <a:latin typeface="Calibri"/>
                <a:ea typeface="Calibri"/>
                <a:cs typeface="Calibri"/>
                <a:sym typeface="Calibri"/>
              </a:rPr>
              <a:t>Conduit diameter</a:t>
            </a:r>
            <a:endParaRPr sz="2000">
              <a:solidFill>
                <a:schemeClr val="lt1"/>
              </a:solidFill>
              <a:highlight>
                <a:srgbClr val="008000"/>
              </a:highlight>
              <a:latin typeface="Calibri"/>
              <a:ea typeface="Calibri"/>
              <a:cs typeface="Calibri"/>
              <a:sym typeface="Calibri"/>
            </a:endParaRPr>
          </a:p>
        </p:txBody>
      </p:sp>
      <p:sp>
        <p:nvSpPr>
          <p:cNvPr id="192" name="Google Shape;192;p8"/>
          <p:cNvSpPr/>
          <p:nvPr/>
        </p:nvSpPr>
        <p:spPr>
          <a:xfrm>
            <a:off x="184638" y="1274886"/>
            <a:ext cx="2880000" cy="395654"/>
          </a:xfrm>
          <a:prstGeom prst="roundRect">
            <a:avLst>
              <a:gd fmla="val 16667" name="adj"/>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Calibri"/>
                <a:ea typeface="Calibri"/>
                <a:cs typeface="Calibri"/>
                <a:sym typeface="Calibri"/>
              </a:rPr>
              <a:t>LSPP - Chicago</a:t>
            </a:r>
            <a:endParaRPr/>
          </a:p>
        </p:txBody>
      </p:sp>
      <p:sp>
        <p:nvSpPr>
          <p:cNvPr id="193" name="Google Shape;193;p8"/>
          <p:cNvSpPr/>
          <p:nvPr/>
        </p:nvSpPr>
        <p:spPr>
          <a:xfrm>
            <a:off x="3170116" y="1274886"/>
            <a:ext cx="2880000" cy="395654"/>
          </a:xfrm>
          <a:prstGeom prst="roundRect">
            <a:avLst>
              <a:gd fmla="val 16667" name="adj"/>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Calibri"/>
                <a:ea typeface="Calibri"/>
                <a:cs typeface="Calibri"/>
                <a:sym typeface="Calibri"/>
              </a:rPr>
              <a:t>CN</a:t>
            </a:r>
            <a:endParaRPr/>
          </a:p>
        </p:txBody>
      </p:sp>
      <p:sp>
        <p:nvSpPr>
          <p:cNvPr id="194" name="Google Shape;194;p8"/>
          <p:cNvSpPr/>
          <p:nvPr/>
        </p:nvSpPr>
        <p:spPr>
          <a:xfrm>
            <a:off x="6155594" y="1274886"/>
            <a:ext cx="2880000" cy="395654"/>
          </a:xfrm>
          <a:prstGeom prst="roundRect">
            <a:avLst>
              <a:gd fmla="val 16667" name="adj"/>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Calibri"/>
                <a:ea typeface="Calibri"/>
                <a:cs typeface="Calibri"/>
                <a:sym typeface="Calibri"/>
              </a:rPr>
              <a:t>Mass balance + Manning </a:t>
            </a:r>
            <a:endParaRPr/>
          </a:p>
        </p:txBody>
      </p:sp>
      <p:sp>
        <p:nvSpPr>
          <p:cNvPr id="195" name="Google Shape;195;p8"/>
          <p:cNvSpPr/>
          <p:nvPr/>
        </p:nvSpPr>
        <p:spPr>
          <a:xfrm>
            <a:off x="9141073" y="1274886"/>
            <a:ext cx="2880000" cy="395654"/>
          </a:xfrm>
          <a:prstGeom prst="roundRect">
            <a:avLst>
              <a:gd fmla="val 16667" name="adj"/>
            </a:avLst>
          </a:prstGeom>
          <a:solidFill>
            <a:schemeClr val="accent2"/>
          </a:solidFill>
          <a:ln cap="flat" cmpd="sng" w="12700">
            <a:solidFill>
              <a:srgbClr val="64341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Calibri"/>
                <a:ea typeface="Calibri"/>
                <a:cs typeface="Calibri"/>
                <a:sym typeface="Calibri"/>
              </a:rPr>
              <a:t>Continuity/Dynamic wave</a:t>
            </a:r>
            <a:endParaRPr/>
          </a:p>
        </p:txBody>
      </p:sp>
      <p:sp>
        <p:nvSpPr>
          <p:cNvPr id="196" name="Google Shape;196;p8"/>
          <p:cNvSpPr/>
          <p:nvPr/>
        </p:nvSpPr>
        <p:spPr>
          <a:xfrm>
            <a:off x="184638" y="4237890"/>
            <a:ext cx="11836435" cy="729762"/>
          </a:xfrm>
          <a:prstGeom prst="roundRect">
            <a:avLst>
              <a:gd fmla="val 16667" name="adj"/>
            </a:avLst>
          </a:prstGeom>
          <a:solidFill>
            <a:srgbClr val="CC0099"/>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Fixed quantities: Return period, rain duration, Δt</a:t>
            </a:r>
            <a:r>
              <a:rPr baseline="-25000" lang="en-US" sz="1800">
                <a:solidFill>
                  <a:schemeClr val="lt1"/>
                </a:solidFill>
                <a:latin typeface="Calibri"/>
                <a:ea typeface="Calibri"/>
                <a:cs typeface="Calibri"/>
                <a:sym typeface="Calibri"/>
              </a:rPr>
              <a:t>hy</a:t>
            </a:r>
            <a:r>
              <a:rPr lang="en-US" sz="1800">
                <a:solidFill>
                  <a:schemeClr val="lt1"/>
                </a:solidFill>
                <a:latin typeface="Calibri"/>
                <a:ea typeface="Calibri"/>
                <a:cs typeface="Calibri"/>
                <a:sym typeface="Calibri"/>
              </a:rPr>
              <a:t>, r, surface slope, area SC, width SC, depression storage, node elevation, node depth, conduit lenght</a:t>
            </a:r>
            <a:endParaRPr sz="1800">
              <a:solidFill>
                <a:schemeClr val="lt1"/>
              </a:solidFill>
              <a:latin typeface="Calibri"/>
              <a:ea typeface="Calibri"/>
              <a:cs typeface="Calibri"/>
              <a:sym typeface="Calibri"/>
            </a:endParaRPr>
          </a:p>
        </p:txBody>
      </p:sp>
      <p:sp>
        <p:nvSpPr>
          <p:cNvPr id="197" name="Google Shape;197;p8"/>
          <p:cNvSpPr/>
          <p:nvPr/>
        </p:nvSpPr>
        <p:spPr>
          <a:xfrm>
            <a:off x="177782" y="5067966"/>
            <a:ext cx="11836435" cy="395654"/>
          </a:xfrm>
          <a:prstGeom prst="roundRect">
            <a:avLst>
              <a:gd fmla="val 16667" name="adj"/>
            </a:avLst>
          </a:prstGeom>
          <a:solidFill>
            <a:schemeClr val="dk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Stochastic quantities: LSPP parameters, roughness surface</a:t>
            </a:r>
            <a:endParaRPr/>
          </a:p>
        </p:txBody>
      </p:sp>
      <p:sp>
        <p:nvSpPr>
          <p:cNvPr id="198" name="Google Shape;198;p8"/>
          <p:cNvSpPr/>
          <p:nvPr/>
        </p:nvSpPr>
        <p:spPr>
          <a:xfrm>
            <a:off x="177781" y="5582317"/>
            <a:ext cx="11836435" cy="395654"/>
          </a:xfrm>
          <a:prstGeom prst="roundRect">
            <a:avLst>
              <a:gd fmla="val 16667" name="adj"/>
            </a:avLst>
          </a:prstGeom>
          <a:solidFill>
            <a:srgbClr val="548135"/>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Operational quantities: CN, conduit roughness, conduit diameter</a:t>
            </a:r>
            <a:endParaRPr/>
          </a:p>
        </p:txBody>
      </p:sp>
      <p:sp>
        <p:nvSpPr>
          <p:cNvPr id="199" name="Google Shape;199;p8"/>
          <p:cNvSpPr/>
          <p:nvPr/>
        </p:nvSpPr>
        <p:spPr>
          <a:xfrm>
            <a:off x="2852604" y="6194844"/>
            <a:ext cx="6486788" cy="395654"/>
          </a:xfrm>
          <a:prstGeom prst="roundRect">
            <a:avLst>
              <a:gd fmla="val 16667" name="adj"/>
            </a:avLst>
          </a:prstGeom>
          <a:solidFill>
            <a:srgbClr val="D0CECE"/>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457200" lvl="0" marL="457200" marR="0" rtl="0" algn="ctr">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Identify areas that can be interesting for the study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9"/>
          <p:cNvPicPr preferRelativeResize="0"/>
          <p:nvPr/>
        </p:nvPicPr>
        <p:blipFill rotWithShape="1">
          <a:blip r:embed="rId3">
            <a:alphaModFix/>
          </a:blip>
          <a:srcRect b="0" l="0" r="0" t="0"/>
          <a:stretch/>
        </p:blipFill>
        <p:spPr>
          <a:xfrm>
            <a:off x="561579" y="0"/>
            <a:ext cx="9662074" cy="6858000"/>
          </a:xfrm>
          <a:prstGeom prst="rect">
            <a:avLst/>
          </a:prstGeom>
          <a:noFill/>
          <a:ln>
            <a:noFill/>
          </a:ln>
        </p:spPr>
      </p:pic>
      <p:pic>
        <p:nvPicPr>
          <p:cNvPr id="206" name="Google Shape;206;p9"/>
          <p:cNvPicPr preferRelativeResize="0"/>
          <p:nvPr/>
        </p:nvPicPr>
        <p:blipFill rotWithShape="1">
          <a:blip r:embed="rId4">
            <a:alphaModFix/>
          </a:blip>
          <a:srcRect b="0" l="0" r="0" t="0"/>
          <a:stretch/>
        </p:blipFill>
        <p:spPr>
          <a:xfrm>
            <a:off x="861607" y="2818016"/>
            <a:ext cx="4124613" cy="369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2023-08-30T15:04:04Z</dcterms:created>
  <dc:creator>Rafael Leonardo Sandoval Pabon</dc:creator>
</cp:coreProperties>
</file>